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6"/>
  </p:notesMasterIdLst>
  <p:sldIdLst>
    <p:sldId id="256" r:id="rId2"/>
    <p:sldId id="286" r:id="rId3"/>
    <p:sldId id="300" r:id="rId4"/>
    <p:sldId id="287" r:id="rId5"/>
    <p:sldId id="322" r:id="rId6"/>
    <p:sldId id="302" r:id="rId7"/>
    <p:sldId id="304" r:id="rId8"/>
    <p:sldId id="294" r:id="rId9"/>
    <p:sldId id="305" r:id="rId10"/>
    <p:sldId id="269" r:id="rId11"/>
    <p:sldId id="277" r:id="rId12"/>
    <p:sldId id="275" r:id="rId13"/>
    <p:sldId id="290" r:id="rId14"/>
    <p:sldId id="270" r:id="rId15"/>
    <p:sldId id="276" r:id="rId16"/>
    <p:sldId id="312" r:id="rId17"/>
    <p:sldId id="278" r:id="rId18"/>
    <p:sldId id="280" r:id="rId19"/>
    <p:sldId id="314" r:id="rId20"/>
    <p:sldId id="266" r:id="rId21"/>
    <p:sldId id="306" r:id="rId22"/>
    <p:sldId id="307" r:id="rId23"/>
    <p:sldId id="308" r:id="rId24"/>
    <p:sldId id="309" r:id="rId25"/>
    <p:sldId id="313" r:id="rId26"/>
    <p:sldId id="310" r:id="rId27"/>
    <p:sldId id="316" r:id="rId28"/>
    <p:sldId id="321" r:id="rId29"/>
    <p:sldId id="318" r:id="rId30"/>
    <p:sldId id="317" r:id="rId31"/>
    <p:sldId id="320" r:id="rId32"/>
    <p:sldId id="319" r:id="rId33"/>
    <p:sldId id="297" r:id="rId34"/>
    <p:sldId id="303" r:id="rId35"/>
  </p:sldIdLst>
  <p:sldSz cx="18288000" cy="10287000"/>
  <p:notesSz cx="10287000" cy="18288000"/>
  <p:embeddedFontLst>
    <p:embeddedFont>
      <p:font typeface="Arial Unicode MS" panose="020B0600000101010101" charset="-127"/>
      <p:regular r:id="rId37"/>
    </p:embeddedFont>
    <p:embeddedFont>
      <p:font typeface="Noto Sans KR Light" panose="020B0600000101010101" charset="-127"/>
      <p:regular r:id="rId38"/>
    </p:embeddedFont>
    <p:embeddedFont>
      <p:font typeface="Noto Sans KR Regular" panose="020B0600000101010101" charset="-127"/>
      <p:regular r:id="rId39"/>
    </p:embeddedFont>
    <p:embeddedFont>
      <p:font typeface="Abadi" panose="020B0604020104020204" pitchFamily="34" charset="0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Consolas" panose="020B0609020204030204" pitchFamily="49" charset="0"/>
      <p:regular r:id="rId45"/>
      <p:bold r:id="rId46"/>
      <p:italic r:id="rId47"/>
      <p:boldItalic r:id="rId48"/>
    </p:embeddedFont>
    <p:embeddedFont>
      <p:font typeface="Georgia Pro Cond" panose="02040506050405020303" pitchFamily="18" charset="0"/>
      <p:regular r:id="rId49"/>
      <p:bold r:id="rId50"/>
      <p:italic r:id="rId51"/>
      <p:boldItalic r:id="rId52"/>
    </p:embeddedFont>
    <p:embeddedFont>
      <p:font typeface="맑은 고딕" panose="020B0503020000020004" pitchFamily="50" charset="-127"/>
      <p:regular r:id="rId53"/>
      <p:bold r:id="rId5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27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FFFFFF"/>
    <a:srgbClr val="E47E64"/>
    <a:srgbClr val="E24C26"/>
    <a:srgbClr val="E3E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152" autoAdjust="0"/>
  </p:normalViewPr>
  <p:slideViewPr>
    <p:cSldViewPr>
      <p:cViewPr varScale="1">
        <p:scale>
          <a:sx n="77" d="100"/>
          <a:sy n="77" d="100"/>
        </p:scale>
        <p:origin x="414" y="102"/>
      </p:cViewPr>
      <p:guideLst>
        <p:guide orient="horz" pos="2232"/>
        <p:guide pos="278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/Relationships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0A878-47B1-4D34-A285-A87AFA8A7CAB}" type="datetimeFigureOut">
              <a:rPr lang="ko-KR" altLang="en-US" smtClean="0"/>
              <a:t>2023-01-19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5EBE6-37F6-4174-B71A-6FAE4C2DE5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70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020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062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16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12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991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397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7010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46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758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2217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704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175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192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241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928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0351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7408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여행</a:t>
            </a:r>
            <a:r>
              <a:rPr lang="en-US" altLang="ko-KR" dirty="0"/>
              <a:t>, </a:t>
            </a:r>
            <a:r>
              <a:rPr lang="ko-KR" altLang="en-US" dirty="0"/>
              <a:t>예술</a:t>
            </a:r>
            <a:r>
              <a:rPr lang="en-US" altLang="ko-KR" dirty="0"/>
              <a:t>, </a:t>
            </a:r>
            <a:r>
              <a:rPr lang="ko-KR" altLang="en-US" dirty="0"/>
              <a:t>교육</a:t>
            </a:r>
            <a:r>
              <a:rPr lang="en-US" altLang="ko-KR" dirty="0"/>
              <a:t>, </a:t>
            </a:r>
            <a:r>
              <a:rPr lang="ko-KR" altLang="en-US" dirty="0"/>
              <a:t>사랑</a:t>
            </a:r>
            <a:r>
              <a:rPr lang="en-US" altLang="ko-KR" dirty="0"/>
              <a:t>, </a:t>
            </a:r>
            <a:r>
              <a:rPr lang="ko-KR" altLang="en-US" dirty="0"/>
              <a:t>철학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4648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5849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8473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9903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317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5553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645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7853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676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833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12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632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60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244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15EBE6-37F6-4174-B71A-6FAE4C2DE5F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468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800600" y="2191212"/>
            <a:ext cx="13694612" cy="4949335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-4245153" y="5132144"/>
            <a:ext cx="10285716" cy="21429"/>
            <a:chOff x="-4245153" y="5132144"/>
            <a:chExt cx="10285716" cy="21429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-4245153" y="5132144"/>
              <a:ext cx="10285716" cy="21429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60325" y="9531905"/>
            <a:ext cx="10120664" cy="29447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0" y="0"/>
            <a:ext cx="886991" cy="885714"/>
            <a:chOff x="0" y="0"/>
            <a:chExt cx="886991" cy="885714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0"/>
              <a:ext cx="886991" cy="885714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16" name="Object 15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F5C3206-0F23-5F60-6CEA-7A8A63346F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8497" y="701599"/>
            <a:ext cx="6190381" cy="8396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FE5A56-2201-4940-84E2-C7C96D85660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ABD252F-5DCA-C21C-F6C6-AF1087FA4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0695" y="1943100"/>
            <a:ext cx="7078860" cy="27595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5F4D4B1-2189-C59E-75A4-BC9D5B29C9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3000" y="2637078"/>
            <a:ext cx="7077600" cy="22350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97456EF-3DAE-3A85-A560-495DEDD0FBF4}"/>
              </a:ext>
            </a:extLst>
          </p:cNvPr>
          <p:cNvSpPr txBox="1"/>
          <p:nvPr/>
        </p:nvSpPr>
        <p:spPr>
          <a:xfrm>
            <a:off x="10586151" y="2443545"/>
            <a:ext cx="6635049" cy="2585323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FORBIDDEN_WORD_LIST =[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공지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'①’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구독과 좋아요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'1)'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'1.'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소통채널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요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~'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,]</a:t>
            </a:r>
          </a:p>
          <a:p>
            <a:b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has_forbidden_word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fw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FORBIDDEN_WORD_LIST: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fw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74169511-B102-566D-3C1A-27D34F00422A}"/>
              </a:ext>
            </a:extLst>
          </p:cNvPr>
          <p:cNvSpPr/>
          <p:nvPr/>
        </p:nvSpPr>
        <p:spPr>
          <a:xfrm rot="16200000">
            <a:off x="9234493" y="4772953"/>
            <a:ext cx="584776" cy="1254007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badi" panose="020B0604020104020204" pitchFamily="34" charset="0"/>
            </a:endParaRPr>
          </a:p>
        </p:txBody>
      </p:sp>
      <p:graphicFrame>
        <p:nvGraphicFramePr>
          <p:cNvPr id="31" name="표 31">
            <a:extLst>
              <a:ext uri="{FF2B5EF4-FFF2-40B4-BE49-F238E27FC236}">
                <a16:creationId xmlns:a16="http://schemas.microsoft.com/office/drawing/2014/main" id="{93C85948-3E70-58E3-5767-68C026A70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235774"/>
              </p:ext>
            </p:extLst>
          </p:nvPr>
        </p:nvGraphicFramePr>
        <p:xfrm>
          <a:off x="1520695" y="5888937"/>
          <a:ext cx="6999347" cy="3521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99347">
                  <a:extLst>
                    <a:ext uri="{9D8B030D-6E8A-4147-A177-3AD203B41FA5}">
                      <a16:colId xmlns:a16="http://schemas.microsoft.com/office/drawing/2014/main" val="1143109613"/>
                    </a:ext>
                  </a:extLst>
                </a:gridCol>
              </a:tblGrid>
              <a:tr h="6871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KR-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WordRank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 : An Unsupervised Korean Word Extraction Method Based on </a:t>
                      </a:r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Georgia Pro Cond" panose="02040506050405020303" pitchFamily="18" charset="0"/>
                        </a:rPr>
                        <a:t>WordRank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  <a:ea typeface="굴림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1155495"/>
                  </a:ext>
                </a:extLst>
              </a:tr>
              <a:tr h="2300624">
                <a:tc>
                  <a:txBody>
                    <a:bodyPr/>
                    <a:lstStyle/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en-US" altLang="ko-KR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Georgia Pro Cond" panose="020405060504050203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247640"/>
                  </a:ext>
                </a:extLst>
              </a:tr>
            </a:tbl>
          </a:graphicData>
        </a:graphic>
      </p:graphicFrame>
      <p:pic>
        <p:nvPicPr>
          <p:cNvPr id="33" name="그림 32">
            <a:extLst>
              <a:ext uri="{FF2B5EF4-FFF2-40B4-BE49-F238E27FC236}">
                <a16:creationId xmlns:a16="http://schemas.microsoft.com/office/drawing/2014/main" id="{F6F2CCE1-AEAF-9AF6-1B6D-AFFC75BBECE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275"/>
          <a:stretch/>
        </p:blipFill>
        <p:spPr>
          <a:xfrm>
            <a:off x="2438400" y="6721917"/>
            <a:ext cx="4724400" cy="248860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4510F57-CFD1-B1B0-B36D-7C50D4332B19}"/>
              </a:ext>
            </a:extLst>
          </p:cNvPr>
          <p:cNvSpPr txBox="1"/>
          <p:nvPr/>
        </p:nvSpPr>
        <p:spPr>
          <a:xfrm>
            <a:off x="10586151" y="6271379"/>
            <a:ext cx="6077881" cy="3139321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field,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spec_data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data.items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non_space_total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writes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spec_data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(writes)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writes ==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np.NaN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continue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(writes)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공백 포함</a:t>
            </a:r>
            <a:endParaRPr lang="ko-KR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temp =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writes.replace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non_space_total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</a:t>
            </a:r>
            <a:r>
              <a:rPr lang="en-US" altLang="ko-KR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(temp)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D83B73-0A7E-831D-B088-FF92476C8B25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Preprocessing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FED34-0597-DA7C-1DC4-9DA618E3FB55}"/>
              </a:ext>
            </a:extLst>
          </p:cNvPr>
          <p:cNvSpPr txBox="1"/>
          <p:nvPr/>
        </p:nvSpPr>
        <p:spPr>
          <a:xfrm>
            <a:off x="10533718" y="1708184"/>
            <a:ext cx="45114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불필요한 단어 </a:t>
            </a:r>
            <a:r>
              <a:rPr lang="ko-KR" altLang="en-US" sz="3200" b="1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전처리</a:t>
            </a:r>
            <a:endParaRPr lang="en-US" altLang="ko-KR" sz="32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82E7B2-0805-F428-882A-4D29A8828662}"/>
              </a:ext>
            </a:extLst>
          </p:cNvPr>
          <p:cNvSpPr txBox="1"/>
          <p:nvPr/>
        </p:nvSpPr>
        <p:spPr>
          <a:xfrm>
            <a:off x="10533718" y="5596549"/>
            <a:ext cx="45114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키워드 추출</a:t>
            </a:r>
            <a:endParaRPr lang="en-US" altLang="ko-KR" sz="32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6C9544-949D-9C04-4088-6BFDDFBBA52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884922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A164837-00C4-8829-D3BA-C525B41BEB94}"/>
              </a:ext>
            </a:extLst>
          </p:cNvPr>
          <p:cNvSpPr txBox="1"/>
          <p:nvPr/>
        </p:nvSpPr>
        <p:spPr>
          <a:xfrm>
            <a:off x="2379430" y="4000500"/>
            <a:ext cx="546917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ㅋㅋㅋㅋ이거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바꿀 수 (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asdasd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 (나)(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dddd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 있나 보자 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ㅇㅈ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…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?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28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abv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www.naver.com jfaafd@naver.com #샵샵 @골벵이 https://youtu.be/zQaJMIbdDPg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0CF717-90C7-5CF8-15D0-99DF96A0B5CE}"/>
              </a:ext>
            </a:extLst>
          </p:cNvPr>
          <p:cNvSpPr txBox="1"/>
          <p:nvPr/>
        </p:nvSpPr>
        <p:spPr>
          <a:xfrm>
            <a:off x="11100217" y="4000500"/>
            <a:ext cx="93463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이거 바꿀 수  있나 보자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...?</a:t>
            </a:r>
            <a:endParaRPr lang="ko-KR" altLang="en-US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7CD88-398F-DF32-F23D-9C98BC12AE0C}"/>
              </a:ext>
            </a:extLst>
          </p:cNvPr>
          <p:cNvSpPr txBox="1"/>
          <p:nvPr/>
        </p:nvSpPr>
        <p:spPr>
          <a:xfrm>
            <a:off x="2232911" y="2613761"/>
            <a:ext cx="545349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8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예시</a:t>
            </a:r>
          </a:p>
        </p:txBody>
      </p:sp>
      <p:sp>
        <p:nvSpPr>
          <p:cNvPr id="17" name="사각형: 잘린 한쪽 모서리 16">
            <a:extLst>
              <a:ext uri="{FF2B5EF4-FFF2-40B4-BE49-F238E27FC236}">
                <a16:creationId xmlns:a16="http://schemas.microsoft.com/office/drawing/2014/main" id="{2A009D96-84A7-529F-DC7F-3C4AF7B20EEA}"/>
              </a:ext>
            </a:extLst>
          </p:cNvPr>
          <p:cNvSpPr/>
          <p:nvPr/>
        </p:nvSpPr>
        <p:spPr>
          <a:xfrm flipV="1">
            <a:off x="2268770" y="3660782"/>
            <a:ext cx="5715000" cy="3508593"/>
          </a:xfrm>
          <a:prstGeom prst="snip1Rect">
            <a:avLst/>
          </a:prstGeom>
          <a:noFill/>
          <a:ln w="38100">
            <a:solidFill>
              <a:srgbClr val="33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8" name="사각형: 잘린 한쪽 모서리 17">
            <a:extLst>
              <a:ext uri="{FF2B5EF4-FFF2-40B4-BE49-F238E27FC236}">
                <a16:creationId xmlns:a16="http://schemas.microsoft.com/office/drawing/2014/main" id="{B4E55225-73BB-BC11-B059-CD8FBE23E2EA}"/>
              </a:ext>
            </a:extLst>
          </p:cNvPr>
          <p:cNvSpPr/>
          <p:nvPr/>
        </p:nvSpPr>
        <p:spPr>
          <a:xfrm flipV="1">
            <a:off x="10820400" y="3660781"/>
            <a:ext cx="5715000" cy="3508593"/>
          </a:xfrm>
          <a:prstGeom prst="snip1Rect">
            <a:avLst/>
          </a:prstGeom>
          <a:noFill/>
          <a:ln w="38100">
            <a:solidFill>
              <a:srgbClr val="33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EE23445F-79FC-69AB-CD31-F41DF259BBFB}"/>
              </a:ext>
            </a:extLst>
          </p:cNvPr>
          <p:cNvSpPr/>
          <p:nvPr/>
        </p:nvSpPr>
        <p:spPr>
          <a:xfrm rot="16200000">
            <a:off x="8878672" y="4387819"/>
            <a:ext cx="1200329" cy="1690766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784446-94E5-0CDC-BD0D-B66B240C5D0E}"/>
              </a:ext>
            </a:extLst>
          </p:cNvPr>
          <p:cNvSpPr txBox="1"/>
          <p:nvPr/>
        </p:nvSpPr>
        <p:spPr>
          <a:xfrm>
            <a:off x="2268769" y="7835325"/>
            <a:ext cx="961843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특수 기호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한자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en-US" altLang="ko-KR" sz="4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url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이메일 주소 등 제거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5F2BDC-F26D-2919-3C98-F6526B7179EF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Preprocessing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7B9C61-1B6F-57DB-0578-40FD9ADA3F3C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69714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160517A-C717-F60C-959F-5FA2086F0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521650"/>
              </p:ext>
            </p:extLst>
          </p:nvPr>
        </p:nvGraphicFramePr>
        <p:xfrm>
          <a:off x="2362200" y="2019300"/>
          <a:ext cx="14005651" cy="70835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27174">
                  <a:extLst>
                    <a:ext uri="{9D8B030D-6E8A-4147-A177-3AD203B41FA5}">
                      <a16:colId xmlns:a16="http://schemas.microsoft.com/office/drawing/2014/main" val="2408516194"/>
                    </a:ext>
                  </a:extLst>
                </a:gridCol>
                <a:gridCol w="1615687">
                  <a:extLst>
                    <a:ext uri="{9D8B030D-6E8A-4147-A177-3AD203B41FA5}">
                      <a16:colId xmlns:a16="http://schemas.microsoft.com/office/drawing/2014/main" val="2264431141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304704279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106732950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3450834509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1012570838"/>
                    </a:ext>
                  </a:extLst>
                </a:gridCol>
                <a:gridCol w="2072558">
                  <a:extLst>
                    <a:ext uri="{9D8B030D-6E8A-4147-A177-3AD203B41FA5}">
                      <a16:colId xmlns:a16="http://schemas.microsoft.com/office/drawing/2014/main" val="1264234972"/>
                    </a:ext>
                  </a:extLst>
                </a:gridCol>
              </a:tblGrid>
              <a:tr h="67343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　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여행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trip)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예술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art)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수필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essay)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사랑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love)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철학</a:t>
                      </a:r>
                      <a:r>
                        <a:rPr lang="en-US" altLang="ko-KR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philosophy)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1395509"/>
                  </a:ext>
                </a:extLst>
              </a:tr>
              <a:tr h="102026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대표 키워드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여행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다시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시간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정말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한국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많이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작품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예술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전시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공연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마음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시간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함께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사랑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생각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마음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함께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사람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우리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자신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b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다른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인간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철학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124377"/>
                  </a:ext>
                </a:extLst>
              </a:tr>
              <a:tr h="77170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글의 개수</a:t>
                      </a:r>
                      <a:endParaRPr lang="ko-KR" altLang="en-US" sz="2000" b="1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18,460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30,000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3910899"/>
                  </a:ext>
                </a:extLst>
              </a:tr>
              <a:tr h="7717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 err="1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전처리</a:t>
                      </a:r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전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데이터 크기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185MB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106MB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124MB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120MB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140MB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9021298"/>
                  </a:ext>
                </a:extLst>
              </a:tr>
              <a:tr h="15373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 하나당 평균 글자 수</a:t>
                      </a:r>
                      <a:b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공백포함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공백제외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2650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/2029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2480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/1912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1751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/1328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1681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/1276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1981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/1521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8264382"/>
                  </a:ext>
                </a:extLst>
              </a:tr>
              <a:tr h="7717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 err="1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전처리</a:t>
                      </a:r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후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데이터 크기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125MB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63MB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73MB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76MB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81MB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6433912"/>
                  </a:ext>
                </a:extLst>
              </a:tr>
              <a:tr h="15373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글 하나당 평균 글자 수</a:t>
                      </a:r>
                      <a:br>
                        <a:rPr lang="ko-KR" altLang="en-US" sz="20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</a:b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공백포함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ko-KR" altLang="en-US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공백제외</a:t>
                      </a:r>
                      <a:r>
                        <a:rPr lang="en-US" altLang="ko-KR" sz="1400" b="1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</a:t>
                      </a:r>
                      <a:endParaRPr lang="en-US" altLang="ko-KR" sz="2000" b="1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1757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/1333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1406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/1071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1010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/765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1050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/796</a:t>
                      </a:r>
                      <a:r>
                        <a:rPr lang="ko-KR" altLang="en-US" sz="2000" u="none" strike="noStrike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1104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r>
                        <a:rPr lang="en-US" altLang="ko-KR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/841</a:t>
                      </a:r>
                      <a:r>
                        <a:rPr lang="ko-KR" altLang="en-US" sz="2000" u="none" strike="noStrike" dirty="0"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marL="5643" marR="5643" marT="564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340774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42630BC-2A6F-FF24-469F-5DE6705698B3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Statistics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F4C3F2-E764-1696-1F37-063ECD358B9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887330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0633E7C-0111-B445-F0DD-F6A872CF36F1}"/>
              </a:ext>
            </a:extLst>
          </p:cNvPr>
          <p:cNvSpPr txBox="1"/>
          <p:nvPr/>
        </p:nvSpPr>
        <p:spPr>
          <a:xfrm>
            <a:off x="10043162" y="3153593"/>
            <a:ext cx="7863836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“ like ”, “ command ”, “ subscribe ”</a:t>
            </a:r>
            <a:endParaRPr lang="ko-KR" altLang="en-US" sz="3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3B8C22-9B49-9404-7F65-242C7C3363C8}"/>
              </a:ext>
            </a:extLst>
          </p:cNvPr>
          <p:cNvSpPr txBox="1"/>
          <p:nvPr/>
        </p:nvSpPr>
        <p:spPr>
          <a:xfrm>
            <a:off x="1426477" y="3069253"/>
            <a:ext cx="8077200" cy="4893647"/>
          </a:xfrm>
          <a:prstGeom prst="rect">
            <a:avLst/>
          </a:prstGeom>
          <a:solidFill>
            <a:srgbClr val="333333"/>
          </a:solidFill>
        </p:spPr>
        <p:txBody>
          <a:bodyPr wrap="square">
            <a:spAutoFit/>
          </a:bodyPr>
          <a:lstStyle/>
          <a:p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filtering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200" dirty="0">
                <a:solidFill>
                  <a:srgbClr val="D4D4D4"/>
                </a:solidFill>
                <a:latin typeface="Consolas" panose="020B0609020204030204" pitchFamily="49" charset="0"/>
              </a:rPr>
              <a:t>	…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mean, std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[c].mean(),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[c].std()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정규분포에서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평균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표준편차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에 속할 확률은 약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68% </a:t>
            </a:r>
            <a:r>
              <a:rPr lang="ko-KR" alt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입니다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threshold = mean - std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threshold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	…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2-2. filter by threshold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like_threshold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'like'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comment_threshold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'comment'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subscribe_threshold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get_threshold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'subscribe'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'like'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like_threshold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&amp;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'comment'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comment_threshold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&amp;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(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'subscribe'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&gt;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subscribe_threshold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3. filter by keyword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forbidden_list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row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df.iterrows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has_forbidden_word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(row[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])]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df.drop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forbidden_list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inplace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altLang="ko-KR" sz="12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altLang="ko-KR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After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filtering by keywords like 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\'</a:t>
            </a:r>
            <a:r>
              <a:rPr lang="ko-KR" altLang="en-US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구독과 좋아요</a:t>
            </a:r>
            <a:r>
              <a:rPr lang="en-US" altLang="ko-KR" sz="12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\'</a:t>
            </a:r>
            <a:r>
              <a:rPr lang="en-US" altLang="ko-KR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df</a:t>
            </a:r>
            <a:endParaRPr lang="en-US" altLang="ko-KR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3554" name="Picture 2" descr="일반통계학 (2015-1)">
            <a:extLst>
              <a:ext uri="{FF2B5EF4-FFF2-40B4-BE49-F238E27FC236}">
                <a16:creationId xmlns:a16="http://schemas.microsoft.com/office/drawing/2014/main" id="{2691231B-858C-2CA4-E697-0173B968B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5667" y="5584245"/>
            <a:ext cx="6154533" cy="232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B1EACD4-F687-FAFD-EA8B-BB627B0BD0A0}"/>
              </a:ext>
            </a:extLst>
          </p:cNvPr>
          <p:cNvCxnSpPr/>
          <p:nvPr/>
        </p:nvCxnSpPr>
        <p:spPr>
          <a:xfrm>
            <a:off x="13095570" y="5390450"/>
            <a:ext cx="0" cy="252000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421AAF2-092E-7DED-96F1-2345DF7FCE4B}"/>
              </a:ext>
            </a:extLst>
          </p:cNvPr>
          <p:cNvSpPr txBox="1"/>
          <p:nvPr/>
        </p:nvSpPr>
        <p:spPr>
          <a:xfrm>
            <a:off x="13405115" y="6659898"/>
            <a:ext cx="14533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222222"/>
                </a:solidFill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68%</a:t>
            </a:r>
            <a:endParaRPr lang="ko-KR" altLang="en-US" sz="36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C3D4A003-ED0F-29DC-F1C2-1B14B66F7387}"/>
              </a:ext>
            </a:extLst>
          </p:cNvPr>
          <p:cNvSpPr/>
          <p:nvPr/>
        </p:nvSpPr>
        <p:spPr>
          <a:xfrm>
            <a:off x="13140525" y="4076700"/>
            <a:ext cx="1244816" cy="1403626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badi" panose="020B06040201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4AEA4F-65FF-BCB1-27AB-BF4E9C367703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Filtering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76575D-F796-D82E-4CD8-FA363E5A88E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763986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AC3FB52-ACE2-A61C-24AD-8669E259ED26}"/>
              </a:ext>
            </a:extLst>
          </p:cNvPr>
          <p:cNvSpPr txBox="1"/>
          <p:nvPr/>
        </p:nvSpPr>
        <p:spPr>
          <a:xfrm>
            <a:off x="2667000" y="7066905"/>
            <a:ext cx="14631692" cy="1841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데이터양 </a:t>
            </a:r>
            <a:r>
              <a:rPr lang="en-US" altLang="ko-KR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 전문가를 생성하기 위한 광범위한 데이터 학습</a:t>
            </a:r>
            <a:endParaRPr lang="en-US" altLang="ko-KR" sz="40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 질 </a:t>
            </a:r>
            <a:r>
              <a:rPr lang="en-US" altLang="ko-KR" sz="40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</a:t>
            </a:r>
            <a:r>
              <a:rPr lang="en-US" altLang="ko-KR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40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문학성과 정교함을 높이기 위한 작업</a:t>
            </a:r>
            <a:endParaRPr lang="ko-KR" altLang="en-US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440B31-3C5E-B9E8-7626-3EA2E99C4932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 Selection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63761D8-450E-A4D9-DB94-D7E5FA8F565A}"/>
              </a:ext>
            </a:extLst>
          </p:cNvPr>
          <p:cNvSpPr/>
          <p:nvPr/>
        </p:nvSpPr>
        <p:spPr>
          <a:xfrm>
            <a:off x="11376662" y="1854289"/>
            <a:ext cx="3962400" cy="3962400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Data</a:t>
            </a:r>
          </a:p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Quality</a:t>
            </a:r>
            <a:endParaRPr lang="ko-KR" altLang="en-US" sz="45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03ED116-E734-0D8C-4C2C-AC87E0468046}"/>
              </a:ext>
            </a:extLst>
          </p:cNvPr>
          <p:cNvSpPr/>
          <p:nvPr/>
        </p:nvSpPr>
        <p:spPr>
          <a:xfrm>
            <a:off x="2948940" y="1919702"/>
            <a:ext cx="3962400" cy="3962400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Data</a:t>
            </a:r>
          </a:p>
          <a:p>
            <a:pPr algn="ctr"/>
            <a:r>
              <a:rPr lang="en-US" altLang="ko-KR" sz="45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Quantity</a:t>
            </a:r>
            <a:endParaRPr lang="ko-KR" altLang="en-US" sz="45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F9FE30-0CCB-AB4E-9206-D4A6484177B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60322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Feeder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BAFC2F-1991-EB59-25F5-2AE556C2F5E0}"/>
              </a:ext>
            </a:extLst>
          </p:cNvPr>
          <p:cNvSpPr txBox="1"/>
          <p:nvPr/>
        </p:nvSpPr>
        <p:spPr>
          <a:xfrm rot="16200000">
            <a:off x="-2020349" y="4395086"/>
            <a:ext cx="49276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E32BB1E-5106-A96D-FA95-7DE586D88561}"/>
              </a:ext>
            </a:extLst>
          </p:cNvPr>
          <p:cNvGrpSpPr/>
          <p:nvPr/>
        </p:nvGrpSpPr>
        <p:grpSpPr>
          <a:xfrm>
            <a:off x="2514600" y="2751124"/>
            <a:ext cx="4328160" cy="2823050"/>
            <a:chOff x="2362200" y="2472850"/>
            <a:chExt cx="4328160" cy="2823050"/>
          </a:xfrm>
          <a:solidFill>
            <a:srgbClr val="333333"/>
          </a:solidFill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4543B8A6-CCDB-342B-B693-AA4A2AB9CBE8}"/>
                </a:ext>
              </a:extLst>
            </p:cNvPr>
            <p:cNvSpPr/>
            <p:nvPr/>
          </p:nvSpPr>
          <p:spPr>
            <a:xfrm>
              <a:off x="2362200" y="2472850"/>
              <a:ext cx="4328160" cy="2823050"/>
            </a:xfrm>
            <a:custGeom>
              <a:avLst/>
              <a:gdLst>
                <a:gd name="connsiteX0" fmla="*/ 685800 w 4251960"/>
                <a:gd name="connsiteY0" fmla="*/ 0 h 3931920"/>
                <a:gd name="connsiteX1" fmla="*/ 4251960 w 4251960"/>
                <a:gd name="connsiteY1" fmla="*/ 0 h 3931920"/>
                <a:gd name="connsiteX2" fmla="*/ 3368040 w 4251960"/>
                <a:gd name="connsiteY2" fmla="*/ 518160 h 3931920"/>
                <a:gd name="connsiteX3" fmla="*/ 3535680 w 4251960"/>
                <a:gd name="connsiteY3" fmla="*/ 975360 h 3931920"/>
                <a:gd name="connsiteX4" fmla="*/ 3688080 w 4251960"/>
                <a:gd name="connsiteY4" fmla="*/ 1127760 h 3931920"/>
                <a:gd name="connsiteX5" fmla="*/ 3093720 w 4251960"/>
                <a:gd name="connsiteY5" fmla="*/ 1859280 h 3931920"/>
                <a:gd name="connsiteX6" fmla="*/ 3581400 w 4251960"/>
                <a:gd name="connsiteY6" fmla="*/ 1965960 h 3931920"/>
                <a:gd name="connsiteX7" fmla="*/ 3093720 w 4251960"/>
                <a:gd name="connsiteY7" fmla="*/ 2971800 h 3931920"/>
                <a:gd name="connsiteX8" fmla="*/ 2270760 w 4251960"/>
                <a:gd name="connsiteY8" fmla="*/ 3215640 h 3931920"/>
                <a:gd name="connsiteX9" fmla="*/ 1965960 w 4251960"/>
                <a:gd name="connsiteY9" fmla="*/ 3931920 h 3931920"/>
                <a:gd name="connsiteX10" fmla="*/ 0 w 4251960"/>
                <a:gd name="connsiteY10" fmla="*/ 3931920 h 3931920"/>
                <a:gd name="connsiteX11" fmla="*/ 0 w 4251960"/>
                <a:gd name="connsiteY11" fmla="*/ 0 h 3931920"/>
                <a:gd name="connsiteX12" fmla="*/ 685800 w 4251960"/>
                <a:gd name="connsiteY12" fmla="*/ 0 h 3931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51960" h="3931920">
                  <a:moveTo>
                    <a:pt x="685800" y="0"/>
                  </a:moveTo>
                  <a:lnTo>
                    <a:pt x="4251960" y="0"/>
                  </a:lnTo>
                  <a:lnTo>
                    <a:pt x="3368040" y="518160"/>
                  </a:lnTo>
                  <a:lnTo>
                    <a:pt x="3535680" y="975360"/>
                  </a:lnTo>
                  <a:lnTo>
                    <a:pt x="3688080" y="1127760"/>
                  </a:lnTo>
                  <a:lnTo>
                    <a:pt x="3093720" y="1859280"/>
                  </a:lnTo>
                  <a:lnTo>
                    <a:pt x="3581400" y="1965960"/>
                  </a:lnTo>
                  <a:lnTo>
                    <a:pt x="3093720" y="2971800"/>
                  </a:lnTo>
                  <a:lnTo>
                    <a:pt x="2270760" y="3215640"/>
                  </a:lnTo>
                  <a:lnTo>
                    <a:pt x="1965960" y="3931920"/>
                  </a:lnTo>
                  <a:lnTo>
                    <a:pt x="0" y="3931920"/>
                  </a:lnTo>
                  <a:lnTo>
                    <a:pt x="0" y="0"/>
                  </a:lnTo>
                  <a:lnTo>
                    <a:pt x="685800" y="0"/>
                  </a:lnTo>
                  <a:close/>
                </a:path>
              </a:pathLst>
            </a:custGeom>
            <a:grpFill/>
            <a:ln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149E16-5AAC-9DE9-2CD2-327EB775F69E}"/>
                </a:ext>
              </a:extLst>
            </p:cNvPr>
            <p:cNvSpPr txBox="1"/>
            <p:nvPr/>
          </p:nvSpPr>
          <p:spPr>
            <a:xfrm>
              <a:off x="2773283" y="3342400"/>
              <a:ext cx="2685312" cy="70788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document</a:t>
              </a:r>
              <a:endParaRPr lang="ko-KR" altLang="en-US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9790E0-F7AC-78FC-139A-0DFC1D8AC9D7}"/>
              </a:ext>
            </a:extLst>
          </p:cNvPr>
          <p:cNvSpPr/>
          <p:nvPr/>
        </p:nvSpPr>
        <p:spPr>
          <a:xfrm>
            <a:off x="11125200" y="3783425"/>
            <a:ext cx="5257800" cy="120032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Sentence N</a:t>
            </a:r>
            <a:endParaRPr lang="ko-KR" altLang="en-US" sz="280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73A838D-924F-910B-3A9B-C759B44FB5E5}"/>
              </a:ext>
            </a:extLst>
          </p:cNvPr>
          <p:cNvSpPr/>
          <p:nvPr/>
        </p:nvSpPr>
        <p:spPr>
          <a:xfrm>
            <a:off x="11609809" y="2933700"/>
            <a:ext cx="5257800" cy="120032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Sentence N + 1</a:t>
            </a:r>
            <a:endParaRPr lang="ko-KR" alt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0EBB32-9920-838F-73BE-4C0FC07BF1D4}"/>
              </a:ext>
            </a:extLst>
          </p:cNvPr>
          <p:cNvSpPr txBox="1"/>
          <p:nvPr/>
        </p:nvSpPr>
        <p:spPr>
          <a:xfrm>
            <a:off x="1334687" y="6443724"/>
            <a:ext cx="8321738" cy="1948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 </a:t>
            </a:r>
            <a:r>
              <a:rPr lang="ko-KR" altLang="en-US" sz="28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문맥의 최대치 학습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→ 일관성 있는 문장 생성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최대 길이 사용으로 인해</a:t>
            </a: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문장 중간에 잘릴 가능성 농후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35E567-8148-178B-B332-5626649796FB}"/>
              </a:ext>
            </a:extLst>
          </p:cNvPr>
          <p:cNvSpPr txBox="1"/>
          <p:nvPr/>
        </p:nvSpPr>
        <p:spPr>
          <a:xfrm>
            <a:off x="10390609" y="6176297"/>
            <a:ext cx="7391400" cy="2594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 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두 문장 단위로 인해 중간에 잘릴 가능성 없음</a:t>
            </a:r>
            <a:endParaRPr lang="en-US" altLang="ko-KR" sz="2800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b="1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긴 문맥을 학습하기 어려움</a:t>
            </a:r>
            <a:endParaRPr lang="en-US" altLang="ko-KR" sz="2800" b="1" dirty="0">
              <a:solidFill>
                <a:srgbClr val="222222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데이터가 약 </a:t>
            </a:r>
            <a:r>
              <a:rPr lang="en-US" altLang="ko-KR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</a:t>
            </a:r>
            <a:r>
              <a:rPr lang="ko-KR" altLang="en-US" sz="2800" dirty="0">
                <a:solidFill>
                  <a:srgbClr val="222222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배가 되어 학습 시간 증가</a:t>
            </a:r>
            <a:endParaRPr lang="ko-KR" altLang="en-US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9463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III. Model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951316-FFD9-F6EA-74E8-58FB236CB24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559560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A7AB6E1-A734-745D-22D5-A37B1984C9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1117054"/>
              </p:ext>
            </p:extLst>
          </p:nvPr>
        </p:nvGraphicFramePr>
        <p:xfrm>
          <a:off x="2251920" y="1583819"/>
          <a:ext cx="14386560" cy="81040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9048">
                  <a:extLst>
                    <a:ext uri="{9D8B030D-6E8A-4147-A177-3AD203B41FA5}">
                      <a16:colId xmlns:a16="http://schemas.microsoft.com/office/drawing/2014/main" val="3557713054"/>
                    </a:ext>
                  </a:extLst>
                </a:gridCol>
                <a:gridCol w="2817368">
                  <a:extLst>
                    <a:ext uri="{9D8B030D-6E8A-4147-A177-3AD203B41FA5}">
                      <a16:colId xmlns:a16="http://schemas.microsoft.com/office/drawing/2014/main" val="1655802811"/>
                    </a:ext>
                  </a:extLst>
                </a:gridCol>
                <a:gridCol w="2157984">
                  <a:extLst>
                    <a:ext uri="{9D8B030D-6E8A-4147-A177-3AD203B41FA5}">
                      <a16:colId xmlns:a16="http://schemas.microsoft.com/office/drawing/2014/main" val="1165126276"/>
                    </a:ext>
                  </a:extLst>
                </a:gridCol>
                <a:gridCol w="1618488">
                  <a:extLst>
                    <a:ext uri="{9D8B030D-6E8A-4147-A177-3AD203B41FA5}">
                      <a16:colId xmlns:a16="http://schemas.microsoft.com/office/drawing/2014/main" val="3199061596"/>
                    </a:ext>
                  </a:extLst>
                </a:gridCol>
                <a:gridCol w="5155184">
                  <a:extLst>
                    <a:ext uri="{9D8B030D-6E8A-4147-A177-3AD203B41FA5}">
                      <a16:colId xmlns:a16="http://schemas.microsoft.com/office/drawing/2014/main" val="4014350122"/>
                    </a:ext>
                  </a:extLst>
                </a:gridCol>
                <a:gridCol w="1618488">
                  <a:extLst>
                    <a:ext uri="{9D8B030D-6E8A-4147-A177-3AD203B41FA5}">
                      <a16:colId xmlns:a16="http://schemas.microsoft.com/office/drawing/2014/main" val="1633972738"/>
                    </a:ext>
                  </a:extLst>
                </a:gridCol>
              </a:tblGrid>
              <a:tr h="323054">
                <a:tc>
                  <a:txBody>
                    <a:bodyPr/>
                    <a:lstStyle/>
                    <a:p>
                      <a:pPr algn="ctr"/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checkpoint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Model structure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Size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Characteristic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567658"/>
                  </a:ext>
                </a:extLst>
              </a:tr>
              <a:tr h="565345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b="1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skt</a:t>
                      </a:r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/kogpt2-base-v2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GP2</a:t>
                      </a:r>
                      <a:endParaRPr lang="ko-Kore-US" altLang="en-US" sz="1800" b="1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b="1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KoGPT2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은 대부분 이걸로 </a:t>
                      </a:r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CC BY-NC-SA</a:t>
                      </a:r>
                    </a:p>
                    <a:p>
                      <a:r>
                        <a:rPr lang="en" altLang="ko-Kore-US" sz="1800" b="1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4.0</a:t>
                      </a:r>
                      <a:endParaRPr lang="en" altLang="ko-Kore-US" sz="1800" b="1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209257"/>
                  </a:ext>
                </a:extLst>
              </a:tr>
              <a:tr h="970561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kykim</a:t>
                      </a:r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/gpt3-kor-small_based_on_gpt2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(reflects GPT3 structure)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KOGPT3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구조를 반영하고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70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GB(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나무위키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블로그 글 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)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더 많은 데이터셋으로 사전학습한 모델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926171"/>
                  </a:ext>
                </a:extLst>
              </a:tr>
              <a:tr h="461321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3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top324/kogpt2novel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1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번 모델에 소셜로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함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416174"/>
                  </a:ext>
                </a:extLst>
              </a:tr>
              <a:tr h="807635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top324/kogpt2jnovel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GPT2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일본 소설을 한글로 번역하여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finetuning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 모델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6842986"/>
                  </a:ext>
                </a:extLst>
              </a:tr>
              <a:tr h="704653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5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gogamza</a:t>
                      </a:r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/kobart-base-v2</a:t>
                      </a:r>
                      <a:endParaRPr lang="en-US" altLang="ko-Kore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BART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(130M)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40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GB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이상의 한국어 텍스트에 대해서 학습한 한국어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encoder-decoder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언어 모델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modified MIT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9713874"/>
                  </a:ext>
                </a:extLst>
              </a:tr>
              <a:tr h="1635327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6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kvkim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bertshared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kor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encoder-decoder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(130M)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seq2seq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모델로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와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decoder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kor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로 초기화한 다음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training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한 것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Encoder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와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decoder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가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파라미티를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공유하게 함으로써 하나의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모델 용량으로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seq2seq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구현할 수 있게 되었음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5102509"/>
                  </a:ext>
                </a:extLst>
              </a:tr>
              <a:tr h="1236467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7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Monologg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</a:t>
                      </a:r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kobigbird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</a:t>
                      </a:r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-base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 err="1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BigBird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(110M)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최대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512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token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다를 수 있는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BERT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배인 최대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4096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개의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token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다룸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Full attention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이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아닌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Sparse Attention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을 이용하여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O(n2)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에서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0(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n)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으로 개선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Apache</a:t>
                      </a:r>
                    </a:p>
                    <a:p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License 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7644912"/>
                  </a:ext>
                </a:extLst>
              </a:tr>
              <a:tr h="1103514"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8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paust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/pko-t5-base</a:t>
                      </a:r>
                      <a:endParaRPr lang="en" altLang="ko-Kore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T5</a:t>
                      </a:r>
                      <a:endParaRPr lang="ko-Kore-US" altLang="en-US" sz="1800" dirty="0">
                        <a:latin typeface="Noto Sans KR Light" panose="020B0300000000000000" pitchFamily="50" charset="-127"/>
                        <a:ea typeface="Noto Sans KR Light" panose="020B03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Base</a:t>
                      </a:r>
                    </a:p>
                    <a:p>
                      <a:pPr algn="ctr"/>
                      <a:r>
                        <a:rPr lang="en" altLang="ko-Kore-US" sz="1800" dirty="0"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(250M)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한국어 데이터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나무위키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위키피디아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,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모두의말뭉치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.)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T5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의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span </a:t>
                      </a:r>
                      <a:r>
                        <a:rPr lang="en" altLang="ko-Kore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coruption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task </a:t>
                      </a:r>
                      <a:r>
                        <a:rPr lang="ko-KR" altLang="en-US" sz="1800" kern="1200" dirty="0" err="1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를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 사용해 </a:t>
                      </a: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unsupervised learning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만 적용해 학습을 진행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Noto Sans KR Light" panose="020B0300000000000000" pitchFamily="50" charset="-127"/>
                        <a:ea typeface="Noto Sans KR Light" panose="020B0300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US" sz="1800" kern="1200" dirty="0">
                          <a:solidFill>
                            <a:schemeClr val="dk1"/>
                          </a:solidFill>
                          <a:effectLst/>
                          <a:latin typeface="Noto Sans KR Light" panose="020B0300000000000000" pitchFamily="50" charset="-127"/>
                          <a:ea typeface="Noto Sans KR Light" panose="020B0300000000000000" pitchFamily="50" charset="-127"/>
                        </a:rPr>
                        <a:t>MIT license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346103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10D96EB-E571-51B2-C3AA-50F87B9AD3B4}"/>
              </a:ext>
            </a:extLst>
          </p:cNvPr>
          <p:cNvSpPr txBox="1"/>
          <p:nvPr/>
        </p:nvSpPr>
        <p:spPr>
          <a:xfrm>
            <a:off x="579915" y="190500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Selection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7E37E9-CA03-CA7A-B512-326976C947E5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027745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0082195-05C7-A186-BA3B-D80E14319926}"/>
              </a:ext>
            </a:extLst>
          </p:cNvPr>
          <p:cNvSpPr txBox="1"/>
          <p:nvPr/>
        </p:nvSpPr>
        <p:spPr>
          <a:xfrm>
            <a:off x="1801087" y="2296366"/>
            <a:ext cx="9548242" cy="67852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학습 설정</a:t>
            </a:r>
            <a:endParaRPr lang="en-US" altLang="ko-KR" sz="44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model: SKT-AI/KoGPT2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Optimizer &amp; scheduler: AdamW, linear scheduler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Use AMP (Automatic Mixed Precision)</a:t>
            </a:r>
          </a:p>
          <a:p>
            <a:pPr marL="457200" indent="-4572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Evaluation Metric: loss &amp; perplexity</a:t>
            </a:r>
          </a:p>
          <a:p>
            <a:pPr marL="457200" indent="-457200">
              <a:buFontTx/>
              <a:buChar char="-"/>
            </a:pPr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400" b="1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학습 진행</a:t>
            </a:r>
            <a:endParaRPr lang="en-US" altLang="ko-KR" sz="44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2497700-8453-0F72-6247-B2472FCD0D6B}"/>
              </a:ext>
            </a:extLst>
          </p:cNvPr>
          <p:cNvGrpSpPr/>
          <p:nvPr/>
        </p:nvGrpSpPr>
        <p:grpSpPr>
          <a:xfrm>
            <a:off x="12766875" y="4469026"/>
            <a:ext cx="2898945" cy="980639"/>
            <a:chOff x="12874455" y="3245160"/>
            <a:chExt cx="2898945" cy="1200329"/>
          </a:xfrm>
        </p:grpSpPr>
        <p:sp>
          <p:nvSpPr>
            <p:cNvPr id="26" name="사각형: 잘린 한쪽 모서리 25">
              <a:extLst>
                <a:ext uri="{FF2B5EF4-FFF2-40B4-BE49-F238E27FC236}">
                  <a16:creationId xmlns:a16="http://schemas.microsoft.com/office/drawing/2014/main" id="{258BDD15-C6C5-0F76-66C6-E71451B684BA}"/>
                </a:ext>
              </a:extLst>
            </p:cNvPr>
            <p:cNvSpPr/>
            <p:nvPr/>
          </p:nvSpPr>
          <p:spPr>
            <a:xfrm flipV="1">
              <a:off x="12874455" y="3245160"/>
              <a:ext cx="2898945" cy="1200329"/>
            </a:xfrm>
            <a:prstGeom prst="snip1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EABBA4A-B1CE-D0CD-3673-BBF4896412C8}"/>
                </a:ext>
              </a:extLst>
            </p:cNvPr>
            <p:cNvSpPr txBox="1"/>
            <p:nvPr/>
          </p:nvSpPr>
          <p:spPr>
            <a:xfrm>
              <a:off x="13352640" y="3562613"/>
              <a:ext cx="1994940" cy="8664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0" i="0" u="none" strike="noStrike" dirty="0">
                  <a:solidFill>
                    <a:srgbClr val="24292F"/>
                  </a:solidFill>
                  <a:effectLst/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SKT-AI/KoGPT</a:t>
              </a:r>
              <a:r>
                <a:rPr lang="en-US" altLang="ko-KR" sz="2000" dirty="0">
                  <a:solidFill>
                    <a:srgbClr val="24292F"/>
                  </a:solidFill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  <a:t>2</a:t>
              </a:r>
              <a:br>
                <a:rPr lang="en-US" altLang="ko-KR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rPr>
              </a:br>
              <a:endParaRPr lang="ko-KR" altLang="en-US" sz="2000" dirty="0">
                <a:latin typeface="Noto Sans KR Light" panose="020B0300000000000000" pitchFamily="50" charset="-127"/>
                <a:ea typeface="Noto Sans KR Light" panose="020B0300000000000000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842C3C5A-18FD-9725-9669-481A899DF02C}"/>
              </a:ext>
            </a:extLst>
          </p:cNvPr>
          <p:cNvGrpSpPr/>
          <p:nvPr/>
        </p:nvGrpSpPr>
        <p:grpSpPr>
          <a:xfrm>
            <a:off x="11633555" y="6098395"/>
            <a:ext cx="5056212" cy="919976"/>
            <a:chOff x="11189119" y="6600077"/>
            <a:chExt cx="5056212" cy="919976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77E5B208-B1A4-776D-CB80-AFD9A908CE96}"/>
                </a:ext>
              </a:extLst>
            </p:cNvPr>
            <p:cNvGrpSpPr/>
            <p:nvPr/>
          </p:nvGrpSpPr>
          <p:grpSpPr>
            <a:xfrm>
              <a:off x="12217206" y="6600077"/>
              <a:ext cx="943862" cy="919976"/>
              <a:chOff x="12874455" y="3245160"/>
              <a:chExt cx="2898945" cy="1377006"/>
            </a:xfrm>
          </p:grpSpPr>
          <p:sp>
            <p:nvSpPr>
              <p:cNvPr id="37" name="사각형: 잘린 한쪽 모서리 36">
                <a:extLst>
                  <a:ext uri="{FF2B5EF4-FFF2-40B4-BE49-F238E27FC236}">
                    <a16:creationId xmlns:a16="http://schemas.microsoft.com/office/drawing/2014/main" id="{E92C4E56-054D-8F4E-AA24-AEA595EE0ADE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4B3D1FC-2FB4-EF59-A8AA-8A9FCC8C9131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예술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C8834525-0691-2411-252C-4EA497064768}"/>
                </a:ext>
              </a:extLst>
            </p:cNvPr>
            <p:cNvGrpSpPr/>
            <p:nvPr/>
          </p:nvGrpSpPr>
          <p:grpSpPr>
            <a:xfrm>
              <a:off x="11189119" y="6600077"/>
              <a:ext cx="943862" cy="919976"/>
              <a:chOff x="12874455" y="3245160"/>
              <a:chExt cx="2898945" cy="1377006"/>
            </a:xfrm>
          </p:grpSpPr>
          <p:sp>
            <p:nvSpPr>
              <p:cNvPr id="40" name="사각형: 잘린 한쪽 모서리 39">
                <a:extLst>
                  <a:ext uri="{FF2B5EF4-FFF2-40B4-BE49-F238E27FC236}">
                    <a16:creationId xmlns:a16="http://schemas.microsoft.com/office/drawing/2014/main" id="{7C9187C5-0B00-DB77-BB48-0730CA2A9D64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2C7527D-D8BF-86D7-CB94-A13F35AF991E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여행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7C228B7F-920B-B1C9-B300-87EE7B47AD2C}"/>
                </a:ext>
              </a:extLst>
            </p:cNvPr>
            <p:cNvGrpSpPr/>
            <p:nvPr/>
          </p:nvGrpSpPr>
          <p:grpSpPr>
            <a:xfrm>
              <a:off x="13245293" y="6600077"/>
              <a:ext cx="943862" cy="801938"/>
              <a:chOff x="12874455" y="3245160"/>
              <a:chExt cx="2898945" cy="1200329"/>
            </a:xfrm>
          </p:grpSpPr>
          <p:sp>
            <p:nvSpPr>
              <p:cNvPr id="43" name="사각형: 잘린 한쪽 모서리 42">
                <a:extLst>
                  <a:ext uri="{FF2B5EF4-FFF2-40B4-BE49-F238E27FC236}">
                    <a16:creationId xmlns:a16="http://schemas.microsoft.com/office/drawing/2014/main" id="{46B2E7EF-69A2-C922-00DC-E02E36C632EC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CBCF8F5-5466-622D-EF83-CA51EADFB734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5" cy="5988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교육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7401206F-F26D-4D19-FC62-D016E432F00C}"/>
                </a:ext>
              </a:extLst>
            </p:cNvPr>
            <p:cNvGrpSpPr/>
            <p:nvPr/>
          </p:nvGrpSpPr>
          <p:grpSpPr>
            <a:xfrm>
              <a:off x="14273380" y="6600077"/>
              <a:ext cx="943862" cy="919976"/>
              <a:chOff x="12874455" y="3245160"/>
              <a:chExt cx="2898945" cy="1377006"/>
            </a:xfrm>
          </p:grpSpPr>
          <p:sp>
            <p:nvSpPr>
              <p:cNvPr id="46" name="사각형: 잘린 한쪽 모서리 45">
                <a:extLst>
                  <a:ext uri="{FF2B5EF4-FFF2-40B4-BE49-F238E27FC236}">
                    <a16:creationId xmlns:a16="http://schemas.microsoft.com/office/drawing/2014/main" id="{484B0653-A857-FB60-C7A4-059DFD83884F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E3614B1-1615-46F1-AE88-A1145316DDF0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사랑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EB4F3371-23CC-BA57-F241-F524C733195A}"/>
                </a:ext>
              </a:extLst>
            </p:cNvPr>
            <p:cNvGrpSpPr/>
            <p:nvPr/>
          </p:nvGrpSpPr>
          <p:grpSpPr>
            <a:xfrm>
              <a:off x="15301469" y="6600077"/>
              <a:ext cx="943862" cy="919976"/>
              <a:chOff x="12874455" y="3245160"/>
              <a:chExt cx="2898945" cy="1377006"/>
            </a:xfrm>
          </p:grpSpPr>
          <p:sp>
            <p:nvSpPr>
              <p:cNvPr id="49" name="사각형: 잘린 한쪽 모서리 48">
                <a:extLst>
                  <a:ext uri="{FF2B5EF4-FFF2-40B4-BE49-F238E27FC236}">
                    <a16:creationId xmlns:a16="http://schemas.microsoft.com/office/drawing/2014/main" id="{80CFA117-64C4-7F61-318D-195FEE3CFBA0}"/>
                  </a:ext>
                </a:extLst>
              </p:cNvPr>
              <p:cNvSpPr/>
              <p:nvPr/>
            </p:nvSpPr>
            <p:spPr>
              <a:xfrm flipV="1">
                <a:off x="12874455" y="3245160"/>
                <a:ext cx="2898945" cy="1200329"/>
              </a:xfrm>
              <a:prstGeom prst="snip1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C315317-64D7-4DA0-AAAD-B47A3CA9ECAC}"/>
                  </a:ext>
                </a:extLst>
              </p:cNvPr>
              <p:cNvSpPr txBox="1"/>
              <p:nvPr/>
            </p:nvSpPr>
            <p:spPr>
              <a:xfrm>
                <a:off x="13197664" y="3562613"/>
                <a:ext cx="2284676" cy="105955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  <a:t>철학</a:t>
                </a:r>
                <a:br>
                  <a:rPr lang="en-US" altLang="ko-KR" sz="2000" dirty="0">
                    <a:latin typeface="Noto Sans KR Light" panose="020B0300000000000000" pitchFamily="50" charset="-127"/>
                    <a:ea typeface="Noto Sans KR Light" panose="020B0300000000000000" pitchFamily="50" charset="-127"/>
                  </a:rPr>
                </a:br>
                <a:endParaRPr lang="ko-KR" altLang="en-US" sz="2000" dirty="0">
                  <a:latin typeface="Noto Sans KR Light" panose="020B0300000000000000" pitchFamily="50" charset="-127"/>
                  <a:ea typeface="Noto Sans KR Light" panose="020B0300000000000000" pitchFamily="50" charset="-127"/>
                </a:endParaRPr>
              </a:p>
            </p:txBody>
          </p:sp>
        </p:grpSp>
      </p:grp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58DD9F0F-A01D-5DBB-E68F-9CFB27CDA5B9}"/>
              </a:ext>
            </a:extLst>
          </p:cNvPr>
          <p:cNvCxnSpPr>
            <a:cxnSpLocks/>
          </p:cNvCxnSpPr>
          <p:nvPr/>
        </p:nvCxnSpPr>
        <p:spPr>
          <a:xfrm>
            <a:off x="14981339" y="5395944"/>
            <a:ext cx="320312" cy="738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EA9D3C9-4E8B-09AA-D33A-644E9F5ADAA6}"/>
              </a:ext>
            </a:extLst>
          </p:cNvPr>
          <p:cNvCxnSpPr>
            <a:cxnSpLocks/>
          </p:cNvCxnSpPr>
          <p:nvPr/>
        </p:nvCxnSpPr>
        <p:spPr>
          <a:xfrm>
            <a:off x="15489243" y="5399958"/>
            <a:ext cx="654762" cy="698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8C81EA1-1F45-9225-36FC-108249007524}"/>
              </a:ext>
            </a:extLst>
          </p:cNvPr>
          <p:cNvCxnSpPr>
            <a:cxnSpLocks/>
          </p:cNvCxnSpPr>
          <p:nvPr/>
        </p:nvCxnSpPr>
        <p:spPr>
          <a:xfrm flipH="1">
            <a:off x="12334261" y="5415158"/>
            <a:ext cx="654762" cy="698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4601EAC-B438-1901-35F9-ADC71BDC1503}"/>
              </a:ext>
            </a:extLst>
          </p:cNvPr>
          <p:cNvCxnSpPr>
            <a:cxnSpLocks/>
          </p:cNvCxnSpPr>
          <p:nvPr/>
        </p:nvCxnSpPr>
        <p:spPr>
          <a:xfrm flipH="1">
            <a:off x="13183409" y="5415158"/>
            <a:ext cx="320312" cy="738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3ACC2C8-DF11-31A3-5918-EF5F8C055655}"/>
              </a:ext>
            </a:extLst>
          </p:cNvPr>
          <p:cNvCxnSpPr>
            <a:cxnSpLocks/>
          </p:cNvCxnSpPr>
          <p:nvPr/>
        </p:nvCxnSpPr>
        <p:spPr>
          <a:xfrm>
            <a:off x="14142746" y="5415158"/>
            <a:ext cx="37828" cy="73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76A7AC4-66F6-8AD1-2B50-5E4388A1E6C5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Training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EEB2E5-4A8E-44D8-0C57-1B81F8674BDF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952756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76A7AC4-66F6-8AD1-2B50-5E4388A1E6C5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 Training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EEB2E5-4A8E-44D8-0C57-1B81F8674BDF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14621B03-05ED-3C9E-71E2-B5485DA2A2F5}"/>
              </a:ext>
            </a:extLst>
          </p:cNvPr>
          <p:cNvSpPr/>
          <p:nvPr/>
        </p:nvSpPr>
        <p:spPr>
          <a:xfrm>
            <a:off x="3276600" y="2933699"/>
            <a:ext cx="5791200" cy="542543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대량 데이터</a:t>
            </a:r>
            <a:endParaRPr lang="en-US" altLang="ko-KR" sz="36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18000 ~ 30000</a:t>
            </a:r>
            <a:r>
              <a:rPr lang="ko-KR" altLang="en-US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</a:t>
            </a:r>
            <a:endParaRPr lang="en-US" altLang="ko-KR" sz="36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AC9A484D-D46A-339C-A214-D557B3C4AE2A}"/>
              </a:ext>
            </a:extLst>
          </p:cNvPr>
          <p:cNvSpPr/>
          <p:nvPr/>
        </p:nvSpPr>
        <p:spPr>
          <a:xfrm rot="16200000">
            <a:off x="9329498" y="1710273"/>
            <a:ext cx="391002" cy="15240002"/>
          </a:xfrm>
          <a:prstGeom prst="downArrow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06677C4-5D5C-8222-8ABD-DD223BC1F8D0}"/>
              </a:ext>
            </a:extLst>
          </p:cNvPr>
          <p:cNvSpPr/>
          <p:nvPr/>
        </p:nvSpPr>
        <p:spPr>
          <a:xfrm>
            <a:off x="11430000" y="4194518"/>
            <a:ext cx="3810000" cy="290379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문학성 데이터</a:t>
            </a: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700</a:t>
            </a: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</a:t>
            </a: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pic>
        <p:nvPicPr>
          <p:cNvPr id="32" name="그래픽 31" descr="추가 단색으로 채워진">
            <a:extLst>
              <a:ext uri="{FF2B5EF4-FFF2-40B4-BE49-F238E27FC236}">
                <a16:creationId xmlns:a16="http://schemas.microsoft.com/office/drawing/2014/main" id="{6165EE5A-EA57-8B0B-7FEB-68BD685569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63100" y="4896143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5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Object 40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-5400000">
            <a:off x="-657190" y="5272291"/>
            <a:ext cx="2137121" cy="3039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C305C2A-FEDB-3F3A-8DF0-0344D8349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028700"/>
            <a:ext cx="12618224" cy="3968634"/>
          </a:xfrm>
          <a:prstGeom prst="rect">
            <a:avLst/>
          </a:prstGeom>
        </p:spPr>
      </p:pic>
      <p:grpSp>
        <p:nvGrpSpPr>
          <p:cNvPr id="2" name="그룹 1017">
            <a:extLst>
              <a:ext uri="{FF2B5EF4-FFF2-40B4-BE49-F238E27FC236}">
                <a16:creationId xmlns:a16="http://schemas.microsoft.com/office/drawing/2014/main" id="{6C4FC4DC-F338-C4CC-7B06-3771862305F7}"/>
              </a:ext>
            </a:extLst>
          </p:cNvPr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3" name="Object 54">
              <a:extLst>
                <a:ext uri="{FF2B5EF4-FFF2-40B4-BE49-F238E27FC236}">
                  <a16:creationId xmlns:a16="http://schemas.microsoft.com/office/drawing/2014/main" id="{DD39B292-4878-47FC-0595-D7BC730E0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C66F094-008A-C5CC-F85F-4EEE42DF57A2}"/>
              </a:ext>
            </a:extLst>
          </p:cNvPr>
          <p:cNvSpPr txBox="1"/>
          <p:nvPr/>
        </p:nvSpPr>
        <p:spPr>
          <a:xfrm>
            <a:off x="1473317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주제 선정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EF7BD8-6801-782E-DEC2-A0121568F2A5}"/>
              </a:ext>
            </a:extLst>
          </p:cNvPr>
          <p:cNvSpPr txBox="1"/>
          <p:nvPr/>
        </p:nvSpPr>
        <p:spPr>
          <a:xfrm>
            <a:off x="5452903" y="4991100"/>
            <a:ext cx="38265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Data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데이터 수집 및 </a:t>
            </a:r>
            <a:r>
              <a:rPr lang="ko-KR" altLang="en-US" sz="3600" b="1" dirty="0" err="1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전처리</a:t>
            </a:r>
            <a:endParaRPr lang="ko-KR" altLang="en-US" sz="3600" b="1" dirty="0">
              <a:solidFill>
                <a:srgbClr val="333333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5C1574-605B-099A-9F1D-168D9F0E64AF}"/>
              </a:ext>
            </a:extLst>
          </p:cNvPr>
          <p:cNvSpPr txBox="1"/>
          <p:nvPr/>
        </p:nvSpPr>
        <p:spPr>
          <a:xfrm>
            <a:off x="9432489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III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Model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모델 학습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F6907-3868-7E96-09B4-142A5FF16D1A}"/>
              </a:ext>
            </a:extLst>
          </p:cNvPr>
          <p:cNvSpPr txBox="1"/>
          <p:nvPr/>
        </p:nvSpPr>
        <p:spPr>
          <a:xfrm>
            <a:off x="13412074" y="4991100"/>
            <a:ext cx="38265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IV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</a:t>
            </a:r>
          </a:p>
          <a:p>
            <a:pPr algn="ctr"/>
            <a:r>
              <a:rPr lang="en-US" altLang="ko-KR" sz="36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|</a:t>
            </a:r>
          </a:p>
          <a:p>
            <a:pPr algn="ctr"/>
            <a:r>
              <a:rPr lang="ko-KR" altLang="en-US" sz="3600" b="1" dirty="0">
                <a:solidFill>
                  <a:srgbClr val="333333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이야기 생성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BFA12-1B60-380F-8A1D-6144DA28258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71793"/>
              </p:ext>
            </p:extLst>
          </p:nvPr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Decoding</a:t>
            </a:r>
            <a:r>
              <a:rPr lang="ko-KR" altLang="en-US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 </a:t>
            </a:r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Strategy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E22F12-2402-B6D9-B2BB-7C2603E0638A}"/>
              </a:ext>
            </a:extLst>
          </p:cNvPr>
          <p:cNvSpPr/>
          <p:nvPr/>
        </p:nvSpPr>
        <p:spPr>
          <a:xfrm>
            <a:off x="2642523" y="2204259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Greedy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(2010)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A55B61-7A66-89FE-890B-F7F81D301977}"/>
              </a:ext>
            </a:extLst>
          </p:cNvPr>
          <p:cNvSpPr/>
          <p:nvPr/>
        </p:nvSpPr>
        <p:spPr>
          <a:xfrm>
            <a:off x="2642523" y="5912566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Beam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(2016)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3451E51-3E34-764E-8B3B-797E3AE855DA}"/>
              </a:ext>
            </a:extLst>
          </p:cNvPr>
          <p:cNvSpPr/>
          <p:nvPr/>
        </p:nvSpPr>
        <p:spPr>
          <a:xfrm>
            <a:off x="10236661" y="5912566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Top-p Sampling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(2019)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71174E-E107-44C8-FEED-02111206BDDF}"/>
              </a:ext>
            </a:extLst>
          </p:cNvPr>
          <p:cNvSpPr/>
          <p:nvPr/>
        </p:nvSpPr>
        <p:spPr>
          <a:xfrm>
            <a:off x="10236661" y="2204259"/>
            <a:ext cx="4590841" cy="33851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Top-k Sampling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(2017)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0865CD-FEE8-68D5-E1CA-5A7FB37D93B1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160506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Decoding</a:t>
            </a:r>
            <a:r>
              <a:rPr lang="ko-KR" altLang="en-US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 </a:t>
            </a:r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Strategy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230DF57-4C4E-09EB-73B9-F97B03D22BD0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Diverse Beam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(2016)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26A25FF-B467-9B9A-716B-24A09C4197A1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Contrastive Search</a:t>
            </a:r>
          </a:p>
          <a:p>
            <a:pPr algn="ctr"/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(2022)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7AA13D5-A43A-0B38-47DB-02F88971AD6A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Locally Typical Sampling</a:t>
            </a:r>
            <a:b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</a:br>
            <a:r>
              <a:rPr lang="en-US" altLang="ko-KR" sz="36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(2022)</a:t>
            </a:r>
            <a:endParaRPr lang="ko-KR" altLang="en-US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18C6AC-D725-596C-D028-8EE2EC9AD2C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05506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Diverse Beam Search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8EF88E-D708-44CB-1F76-F2B8C3F02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111" y="6621287"/>
            <a:ext cx="8184689" cy="33990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D6CD3CB-42C9-41AD-ED79-DF271FE9DE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6591300"/>
            <a:ext cx="8876784" cy="30635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247EF94-C5AC-2488-420D-24F7036A7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8467" y="1425263"/>
            <a:ext cx="11529978" cy="52569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225277-5C4C-19D1-31E1-169DA4E9BEEE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672950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Contrastive Search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898CFE5-D433-9865-F94D-62216E1E8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975" y="3160882"/>
            <a:ext cx="7485253" cy="528645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2896D90-A5E1-3426-12FC-20D48BCA6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672" y="3299673"/>
            <a:ext cx="9740184" cy="5008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A9CD0C-0BD8-3AED-ACD8-A86E00681823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30093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표 8">
            <a:extLst>
              <a:ext uri="{FF2B5EF4-FFF2-40B4-BE49-F238E27FC236}">
                <a16:creationId xmlns:a16="http://schemas.microsoft.com/office/drawing/2014/main" id="{C03F35CD-6692-1A8B-F9E5-4BFB7FB82E2D}"/>
              </a:ext>
            </a:extLst>
          </p:cNvPr>
          <p:cNvGraphicFramePr>
            <a:graphicFrameLocks noGrp="1"/>
          </p:cNvGraphicFramePr>
          <p:nvPr/>
        </p:nvGraphicFramePr>
        <p:xfrm>
          <a:off x="1243016" y="2969114"/>
          <a:ext cx="16892584" cy="59654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3146">
                  <a:extLst>
                    <a:ext uri="{9D8B030D-6E8A-4147-A177-3AD203B41FA5}">
                      <a16:colId xmlns:a16="http://schemas.microsoft.com/office/drawing/2014/main" val="202931999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3124898435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2116433453"/>
                    </a:ext>
                  </a:extLst>
                </a:gridCol>
                <a:gridCol w="4223146">
                  <a:extLst>
                    <a:ext uri="{9D8B030D-6E8A-4147-A177-3AD203B41FA5}">
                      <a16:colId xmlns:a16="http://schemas.microsoft.com/office/drawing/2014/main" val="1904664733"/>
                    </a:ext>
                  </a:extLst>
                </a:gridCol>
              </a:tblGrid>
              <a:tr h="41526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b="0" i="0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8884305"/>
                  </a:ext>
                </a:extLst>
              </a:tr>
              <a:tr h="5325399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733618"/>
                  </a:ext>
                </a:extLst>
              </a:tr>
            </a:tbl>
          </a:graphicData>
        </a:graphic>
      </p:graphicFrame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Locally Typical Sampling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099D76-0CC2-5E2E-0E51-3517E62251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3170" y="2143533"/>
            <a:ext cx="8184365" cy="75796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FA9715-61F3-662A-A0B9-7305DFB24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4378" y="3456858"/>
            <a:ext cx="8544481" cy="41836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072B9A-8EE2-7DDA-E58B-9B475E8B061E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0332076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IV. Story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262408-D1F7-B218-0C5C-6C7F076712E6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594083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pic>
        <p:nvPicPr>
          <p:cNvPr id="13" name="그림 12" descr="잔디, 나무, 실외, 식물이(가) 표시된 사진&#10;&#10;자동 생성된 설명">
            <a:extLst>
              <a:ext uri="{FF2B5EF4-FFF2-40B4-BE49-F238E27FC236}">
                <a16:creationId xmlns:a16="http://schemas.microsoft.com/office/drawing/2014/main" id="{1D787E21-4DFE-391D-29B8-A84139EF9F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00300"/>
            <a:ext cx="6705600" cy="67056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04776F3-7A1C-A039-593C-749B8ACE8E5E}"/>
              </a:ext>
            </a:extLst>
          </p:cNvPr>
          <p:cNvSpPr txBox="1"/>
          <p:nvPr/>
        </p:nvSpPr>
        <p:spPr>
          <a:xfrm>
            <a:off x="9144001" y="3373142"/>
            <a:ext cx="8671560" cy="5184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고난에 닥친 한 소년이 있다</a:t>
            </a:r>
            <a:r>
              <a:rPr lang="en-US" altLang="ko-KR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그는 두려움과 겁에 둘러 쌓여 힘들어하다가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자신을 구하기 위해 모험을 떠난다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모험에서 철학자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예술가 등의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다양한 사람들을 만나며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마침내 담대함에 다가선다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3457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pic>
        <p:nvPicPr>
          <p:cNvPr id="5" name="그림 4" descr="다채로운이(가) 표시된 사진&#10;&#10;자동 생성된 설명">
            <a:extLst>
              <a:ext uri="{FF2B5EF4-FFF2-40B4-BE49-F238E27FC236}">
                <a16:creationId xmlns:a16="http://schemas.microsoft.com/office/drawing/2014/main" id="{AA4C3C6E-D790-7363-6B11-0CED09EA8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1866900"/>
            <a:ext cx="7620000" cy="76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8771D1-4A25-D702-E975-C81CE3B6EF81}"/>
              </a:ext>
            </a:extLst>
          </p:cNvPr>
          <p:cNvSpPr txBox="1"/>
          <p:nvPr/>
        </p:nvSpPr>
        <p:spPr>
          <a:xfrm>
            <a:off x="1420391" y="5177783"/>
            <a:ext cx="8001000" cy="24294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이 여행이 끝날 때까지 나는 내 마음속에 품고 있던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'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여유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'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를 놓지 않을 것이다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 </a:t>
            </a:r>
            <a:r>
              <a:rPr lang="ko-KR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그리고 그 여유는 나를 성장하게 만든다</a:t>
            </a:r>
            <a:r>
              <a:rPr lang="en-US" altLang="ko-KR" sz="26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오늘도 어김없이 나는 여행을 떠나기로 마음먹었다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내일은 더 늦기 싫어서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endParaRPr lang="ko-KR" altLang="en-US" sz="2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인생을 여행으로 받아들인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여행가</a:t>
            </a:r>
          </a:p>
        </p:txBody>
      </p:sp>
    </p:spTree>
    <p:extLst>
      <p:ext uri="{BB962C8B-B14F-4D97-AF65-F5344CB8AC3E}">
        <p14:creationId xmlns:p14="http://schemas.microsoft.com/office/powerpoint/2010/main" val="34978466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4809195"/>
            <a:ext cx="8001000" cy="383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예술에서 특별한 능력을 지닌 사람을 찾으면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그들은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특이성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을 찾아 세상에 나온다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그리고 그들의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순수성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세상의 빛을 비춘다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예술가에게 가장 중요한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수업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 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예술가의 창작활동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'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수업이 예술가의 독창성이자 삶의 방향성인 이유다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endParaRPr lang="ko-KR" altLang="ko-KR" sz="2600" kern="100" dirty="0">
              <a:effectLst/>
              <a:latin typeface="Noto Sans KR Regular" panose="020B0500000000000000" pitchFamily="50" charset="-127"/>
              <a:ea typeface="Noto Sans KR Regular" panose="020B05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더 감동하기 위해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더 감동시키기 위해</a:t>
            </a:r>
            <a:endParaRPr lang="en-US" altLang="ko-KR" sz="28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끝없이 고민하는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708797-FF38-810E-FC94-1AAA5612BD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420" y="2781300"/>
            <a:ext cx="69342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814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4332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어른으로서 꿈과 현실의 괴리감을 가지고 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그것을 극복하고 사회에 당당히 나아갈 수 있는 방법을 찾는 것이 필요하다고 생각한다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50000"/>
              </a:lnSpc>
              <a:spcAft>
                <a:spcPts val="800"/>
              </a:spcAft>
            </a:pP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청소년과 함께하는 사회 속에서 많은 청소년이 꿈을 향해 한 걸음 씩 나아가는 그런 사회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그러한 사회가 되길 바란다 그리고 그러한 사회속에서 우리도 많은 사람이 꿈을 위해 나아갔으면 좋겠다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사회의 성장을 희망하는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교육자</a:t>
            </a:r>
          </a:p>
        </p:txBody>
      </p:sp>
      <p:pic>
        <p:nvPicPr>
          <p:cNvPr id="6" name="그림 5" descr="다채로운이(가) 표시된 사진&#10;&#10;자동 생성된 설명">
            <a:extLst>
              <a:ext uri="{FF2B5EF4-FFF2-40B4-BE49-F238E27FC236}">
                <a16:creationId xmlns:a16="http://schemas.microsoft.com/office/drawing/2014/main" id="{1879C5E0-73B0-1C78-ABBB-4DF1E0CFE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755" y="2571107"/>
            <a:ext cx="65532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19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I. Concept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22EB0-0D10-22CD-6EB3-ECEAF6053DD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434709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3732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하지만 사랑은 나만의 열린 공간이 될 수 없었다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그건 사랑이라는 이름으로 묶여서 그 안에서 내가 내 안을 자유롭게 채울 나를 위한 공간은 없었을지도 모른다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용기를 내어주는 사람이 있다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 용기는 다른 사람에게 도움을 요청하지 않고 자신이 할 수 있는 최대한의 도움을 필요로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미움 받는 걸 두려워하지 않는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낭만주의자</a:t>
            </a:r>
          </a:p>
        </p:txBody>
      </p:sp>
      <p:pic>
        <p:nvPicPr>
          <p:cNvPr id="6" name="그림 5" descr="다채로운이(가) 표시된 사진&#10;&#10;자동 생성된 설명">
            <a:extLst>
              <a:ext uri="{FF2B5EF4-FFF2-40B4-BE49-F238E27FC236}">
                <a16:creationId xmlns:a16="http://schemas.microsoft.com/office/drawing/2014/main" id="{81A5DF0D-234B-ACDC-64C6-BC5030CDAB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009" y="2400300"/>
            <a:ext cx="69342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8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88F9E-E57A-9E14-A714-22B171E4DDCF}"/>
              </a:ext>
            </a:extLst>
          </p:cNvPr>
          <p:cNvSpPr txBox="1"/>
          <p:nvPr/>
        </p:nvSpPr>
        <p:spPr>
          <a:xfrm>
            <a:off x="1447800" y="5143500"/>
            <a:ext cx="8001000" cy="38349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나는 나 자신을 사랑하는 법을 배워야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이 세상에 단 한 사람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나 혼자 뿐인 나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너 자신을 사랑할 줄 아는 사람이 되어야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우리는 고통 속에서 용기를 내야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그 용기는 우리를 더 강하게 만들고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더 많은 고통을 겪게 한다</a:t>
            </a:r>
            <a:r>
              <a:rPr lang="en-US" altLang="ko-KR" sz="2600" kern="100" dirty="0"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  <a:cs typeface="Times New Roman" panose="02020603050405020304" pitchFamily="18" charset="0"/>
              </a:rPr>
              <a:t>. </a:t>
            </a:r>
          </a:p>
          <a:p>
            <a:pPr algn="l" latinLnBrk="0">
              <a:lnSpc>
                <a:spcPct val="150000"/>
              </a:lnSpc>
              <a:spcAft>
                <a:spcPts val="800"/>
              </a:spcAft>
            </a:pPr>
            <a:endParaRPr lang="ko-KR" altLang="ko-KR" sz="2600" kern="100" dirty="0">
              <a:effectLst/>
              <a:latin typeface="Noto Sans KR Light" panose="020B0300000000000000" pitchFamily="50" charset="-127"/>
              <a:ea typeface="Noto Sans KR Light" panose="020B0300000000000000" pitchFamily="50" charset="-127"/>
              <a:cs typeface="Times New Roman" panose="02020603050405020304" pitchFamily="18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B2A0CD3-DFF5-68C1-409B-3437F127F359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자신의 운명을 사랑하고</a:t>
            </a:r>
            <a:r>
              <a:rPr lang="en-US" altLang="ko-KR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8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풍파 속에서 나아가는 철학자</a:t>
            </a:r>
          </a:p>
        </p:txBody>
      </p:sp>
      <p:pic>
        <p:nvPicPr>
          <p:cNvPr id="5" name="그림 4" descr="다채로운, 그리기, 그림그리기, 색이(가) 표시된 사진&#10;&#10;자동 생성된 설명">
            <a:extLst>
              <a:ext uri="{FF2B5EF4-FFF2-40B4-BE49-F238E27FC236}">
                <a16:creationId xmlns:a16="http://schemas.microsoft.com/office/drawing/2014/main" id="{896CC21C-C3AF-C1FC-1778-867EB58E1C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009" y="2266307"/>
            <a:ext cx="7162800" cy="71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070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BD81298-B5FD-E7AE-1A88-370595B0240D}"/>
              </a:ext>
            </a:extLst>
          </p:cNvPr>
          <p:cNvSpPr txBox="1"/>
          <p:nvPr/>
        </p:nvSpPr>
        <p:spPr>
          <a:xfrm>
            <a:off x="579915" y="209371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Story Abstraction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97F9A7-8966-43BF-8484-4B5F27F458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74E8D-285C-8E5C-2252-52D659A86276}"/>
              </a:ext>
            </a:extLst>
          </p:cNvPr>
          <p:cNvSpPr txBox="1"/>
          <p:nvPr/>
        </p:nvSpPr>
        <p:spPr>
          <a:xfrm>
            <a:off x="1295400" y="5048895"/>
            <a:ext cx="9829800" cy="2230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하지만 나는 포기하지 않았다.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나는 지금 내가 할 일들로 나를 채웠고, </a:t>
            </a:r>
            <a:endParaRPr lang="en-US" altLang="ko-KR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그 시간을</a:t>
            </a:r>
            <a:r>
              <a:rPr lang="en-US" altLang="ko-KR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ko-KR" altLang="en-US" sz="32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담대하게 살아가고자 한다</a:t>
            </a:r>
            <a:r>
              <a:rPr lang="en-US" altLang="ko-KR" sz="32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ko-KR" altLang="en-US" sz="32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pic>
        <p:nvPicPr>
          <p:cNvPr id="8" name="그림 7" descr="그리기, 다채로운, 파도, 그림그리기이(가) 표시된 사진&#10;&#10;자동 생성된 설명">
            <a:extLst>
              <a:ext uri="{FF2B5EF4-FFF2-40B4-BE49-F238E27FC236}">
                <a16:creationId xmlns:a16="http://schemas.microsoft.com/office/drawing/2014/main" id="{757096DF-C25D-8A92-8564-032896089C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2228126"/>
            <a:ext cx="6934200" cy="69342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D5E1C43-81E5-8198-2993-480113129AA1}"/>
              </a:ext>
            </a:extLst>
          </p:cNvPr>
          <p:cNvSpPr/>
          <p:nvPr/>
        </p:nvSpPr>
        <p:spPr>
          <a:xfrm>
            <a:off x="1828800" y="2400300"/>
            <a:ext cx="7391400" cy="1752600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담대함을 마주하다</a:t>
            </a:r>
          </a:p>
        </p:txBody>
      </p:sp>
    </p:spTree>
    <p:extLst>
      <p:ext uri="{BB962C8B-B14F-4D97-AF65-F5344CB8AC3E}">
        <p14:creationId xmlns:p14="http://schemas.microsoft.com/office/powerpoint/2010/main" val="2554561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78C279B-D281-2470-9256-6EDE15F1AA8E}"/>
              </a:ext>
            </a:extLst>
          </p:cNvPr>
          <p:cNvSpPr txBox="1"/>
          <p:nvPr/>
        </p:nvSpPr>
        <p:spPr>
          <a:xfrm>
            <a:off x="2133600" y="1714500"/>
            <a:ext cx="146304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[1] Park, S., Moon, J., Kim, S., Cho, W. I., Han, J., Park, J., ... &amp; Cho, K. (2021).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Klue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Korean language understanding evaluation.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arXiv:2105.09680.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[2] Holtzman, A., Buys, J., Du, L., Forbes, M., &amp; Choi, Y. (2019). The curious case of neural text degeneration.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arXiv:1904.09751.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[3] Kim, H. J., Cho, S., &amp; Kang, P. (2014). KR-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WordRank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An unsupervised Korean word extraction method based on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WordRank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 Journal of Korean Institute of Industrial Engineers, 40(1), 18-33.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[4] Meister, C., Pimentel, T.,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Wiher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G., &amp;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Cotterell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(2022). Locally typical sampling. Transactions of the ACL.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[5]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Su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Y., &amp; Collier, N. (2022). Contrastive search is what you need for neural text generation.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arXiv:2210.14140. Vijayakumar, A. K., Cogswell, M.,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Selvaraju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R., Sun, Q., Lee, S., Crandall, D., &amp; Batra, D. (2016). Diverse beam search: Decoding diverse solutions from neural sequence models.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arXiv:1610.02424.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[6] Wiseman, S., &amp; Rush, A. M. (2016). Sequence-to-sequence learning as beam-search optimization. 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arXiv:1606.02960.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[7] Vijayakumar, A. K., Cogswell, M.,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Selvaraju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R. R., Sun, Q., Lee, S., Crandall, D., &amp; Batra, D. (2016). Diverse beam search: Decoding diverse solutions from neural sequence models. </a:t>
            </a:r>
            <a:r>
              <a:rPr lang="en-US" altLang="ko-KR" sz="2000" b="0" i="1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arXiv</a:t>
            </a:r>
            <a:r>
              <a:rPr lang="en-US" altLang="ko-KR" sz="2000" b="0" i="1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preprint arXiv:1610.02424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[8] Wilt, C. M., Thayer, J. T., &amp; </a:t>
            </a:r>
            <a:r>
              <a:rPr lang="en-US" altLang="ko-KR" sz="2000" b="0" i="0" dirty="0" err="1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Ruml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W. (2010, August). A comparison of greedy search algorithms. In </a:t>
            </a:r>
            <a:r>
              <a:rPr lang="en-US" altLang="ko-KR" sz="2000" b="0" i="1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third annual symposium on combinatorial search</a:t>
            </a:r>
            <a:r>
              <a:rPr lang="en-US" altLang="ko-KR" sz="2000" b="0" i="0" dirty="0">
                <a:solidFill>
                  <a:srgbClr val="222222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.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</a:p>
          <a:p>
            <a:endParaRPr lang="en-US" altLang="ko-KR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[9]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Zehlike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M.,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Bonchi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F., Castillo, C.,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Hajian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S.,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Megahed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M., &amp;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Baeza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-Yates, R. (2017, November). Fa* </a:t>
            </a:r>
            <a:r>
              <a:rPr lang="en-US" altLang="ko-KR" sz="2000" dirty="0" err="1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ir</a:t>
            </a:r>
            <a:r>
              <a:rPr lang="en-US" altLang="ko-KR" sz="2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: A fair top-k ranking algorithm. In Proceedings of the 2017 ACM on Conference on Information and Knowledge Management (pp. 1569-1578).</a:t>
            </a:r>
            <a:endParaRPr lang="ko-KR" altLang="en-US" sz="2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078FCA-BED2-C121-E3BD-4236B6C50AB3}"/>
              </a:ext>
            </a:extLst>
          </p:cNvPr>
          <p:cNvSpPr txBox="1"/>
          <p:nvPr/>
        </p:nvSpPr>
        <p:spPr>
          <a:xfrm>
            <a:off x="886991" y="409098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Reference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6A3172-9170-B65F-9B8B-5F87670A6DB2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4817473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8B9887C-1F76-9A33-37AD-CFF2A418AC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6200" y="3158540"/>
            <a:ext cx="12618224" cy="39686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18986-15F9-1293-F129-A52EB888DB0A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3347330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8419900F-E319-F9C2-6AF6-F1535A91B114}"/>
              </a:ext>
            </a:extLst>
          </p:cNvPr>
          <p:cNvSpPr/>
          <p:nvPr/>
        </p:nvSpPr>
        <p:spPr>
          <a:xfrm>
            <a:off x="7344367" y="2773136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046B231-9AFA-07E0-70EE-147938A124DB}"/>
              </a:ext>
            </a:extLst>
          </p:cNvPr>
          <p:cNvSpPr txBox="1"/>
          <p:nvPr/>
        </p:nvSpPr>
        <p:spPr>
          <a:xfrm>
            <a:off x="8009477" y="4229100"/>
            <a:ext cx="31526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b="0" i="0" dirty="0">
                <a:solidFill>
                  <a:schemeClr val="bg1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담대한</a:t>
            </a:r>
            <a:endParaRPr lang="en-US" altLang="ko-KR" sz="4000" b="0" i="0" dirty="0">
              <a:solidFill>
                <a:schemeClr val="bg1"/>
              </a:solidFill>
              <a:effectLst/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(daring, </a:t>
            </a:r>
            <a:r>
              <a:rPr lang="ko-KR" altLang="en-US" sz="4000" b="0" i="0" dirty="0">
                <a:solidFill>
                  <a:schemeClr val="bg1"/>
                </a:solidFill>
                <a:effectLst/>
                <a:latin typeface="Noto Sans KR Light" panose="020B0300000000000000" pitchFamily="50" charset="-127"/>
                <a:ea typeface="Noto Sans KR Light" panose="020B0300000000000000" pitchFamily="50" charset="-127"/>
              </a:rPr>
              <a:t>膽大</a:t>
            </a:r>
            <a:r>
              <a:rPr lang="en-US" altLang="ko-KR" sz="40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)</a:t>
            </a:r>
            <a:endParaRPr lang="en-US" altLang="ko-KR" sz="4000" b="0" i="0" dirty="0">
              <a:solidFill>
                <a:schemeClr val="bg1"/>
              </a:solidFill>
              <a:effectLst/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B04783-0563-445D-C435-5A4A9C93AA50}"/>
              </a:ext>
            </a:extLst>
          </p:cNvPr>
          <p:cNvSpPr txBox="1"/>
          <p:nvPr/>
        </p:nvSpPr>
        <p:spPr>
          <a:xfrm>
            <a:off x="4434975" y="3467100"/>
            <a:ext cx="14185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대담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FEE16F-E769-CBC3-0632-E345A087B597}"/>
              </a:ext>
            </a:extLst>
          </p:cNvPr>
          <p:cNvSpPr txBox="1"/>
          <p:nvPr/>
        </p:nvSpPr>
        <p:spPr>
          <a:xfrm>
            <a:off x="1630620" y="3922638"/>
            <a:ext cx="26534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모험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도전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986BCF-7CC6-59E1-3120-EDE13C6AB8F3}"/>
              </a:ext>
            </a:extLst>
          </p:cNvPr>
          <p:cNvSpPr txBox="1"/>
          <p:nvPr/>
        </p:nvSpPr>
        <p:spPr>
          <a:xfrm>
            <a:off x="3619213" y="5231439"/>
            <a:ext cx="28304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겁</a:t>
            </a:r>
            <a:r>
              <a:rPr lang="en-US" altLang="ko-KR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두려움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6408300-EE57-CC38-EBE0-D32C22DA8489}"/>
              </a:ext>
            </a:extLst>
          </p:cNvPr>
          <p:cNvSpPr txBox="1"/>
          <p:nvPr/>
        </p:nvSpPr>
        <p:spPr>
          <a:xfrm>
            <a:off x="5486400" y="4215372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실패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E6D4A84-01D8-7E8D-125F-DE15104D3C70}"/>
              </a:ext>
            </a:extLst>
          </p:cNvPr>
          <p:cNvSpPr txBox="1"/>
          <p:nvPr/>
        </p:nvSpPr>
        <p:spPr>
          <a:xfrm>
            <a:off x="15678949" y="4522834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용기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A68C98-AD46-8CC8-B0CC-260F05FC1355}"/>
              </a:ext>
            </a:extLst>
          </p:cNvPr>
          <p:cNvSpPr txBox="1"/>
          <p:nvPr/>
        </p:nvSpPr>
        <p:spPr>
          <a:xfrm>
            <a:off x="14391683" y="5380616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시련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BBD15D0-B778-38FD-92B0-97879F41FFAC}"/>
              </a:ext>
            </a:extLst>
          </p:cNvPr>
          <p:cNvSpPr txBox="1"/>
          <p:nvPr/>
        </p:nvSpPr>
        <p:spPr>
          <a:xfrm>
            <a:off x="12602212" y="4800147"/>
            <a:ext cx="2057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선구자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63F0AD-D5ED-C5CF-0836-F84B073B24A1}"/>
              </a:ext>
            </a:extLst>
          </p:cNvPr>
          <p:cNvSpPr txBox="1"/>
          <p:nvPr/>
        </p:nvSpPr>
        <p:spPr>
          <a:xfrm>
            <a:off x="13023149" y="3673362"/>
            <a:ext cx="265579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안전지대</a:t>
            </a:r>
            <a:endParaRPr lang="en-US" altLang="ko-KR" sz="40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8B7C70-1053-5E21-D8B2-B6883F59757B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D556E-E808-353E-500F-EAAADBCA13A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4209345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08B7C70-1053-5E21-D8B2-B6883F59757B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1D556E-E808-353E-500F-EAAADBCA13A9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054EA839-90B2-443A-9E43-9FFEC9EC28B3}"/>
              </a:ext>
            </a:extLst>
          </p:cNvPr>
          <p:cNvSpPr/>
          <p:nvPr/>
        </p:nvSpPr>
        <p:spPr>
          <a:xfrm>
            <a:off x="10724491" y="2773136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Noto Sans KR Regular" panose="020B0500000000000000" pitchFamily="50" charset="-127"/>
                <a:ea typeface="Noto Sans KR Regular" panose="020B0500000000000000" pitchFamily="50" charset="-127"/>
              </a:rPr>
              <a:t>담대하라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F8B06218-3C4E-FFB8-FF13-E5012D8C95AC}"/>
              </a:ext>
            </a:extLst>
          </p:cNvPr>
          <p:cNvSpPr/>
          <p:nvPr/>
        </p:nvSpPr>
        <p:spPr>
          <a:xfrm>
            <a:off x="3042832" y="2773135"/>
            <a:ext cx="4363109" cy="4363109"/>
          </a:xfrm>
          <a:prstGeom prst="ellipse">
            <a:avLst/>
          </a:prstGeom>
          <a:solidFill>
            <a:srgbClr val="333333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Noto Sans KR Regular" panose="020B0500000000000000" pitchFamily="50" charset="-127"/>
                <a:ea typeface="Noto Sans KR Regular" panose="020B0500000000000000" pitchFamily="50" charset="-127"/>
              </a:rPr>
              <a:t>함께</a:t>
            </a:r>
          </a:p>
        </p:txBody>
      </p:sp>
      <p:pic>
        <p:nvPicPr>
          <p:cNvPr id="8" name="그래픽 7" descr="추가 단색으로 채워진">
            <a:extLst>
              <a:ext uri="{FF2B5EF4-FFF2-40B4-BE49-F238E27FC236}">
                <a16:creationId xmlns:a16="http://schemas.microsoft.com/office/drawing/2014/main" id="{44CFBF3C-6914-1422-F37A-0AA719BEA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72500" y="4571357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35157D-71AF-98A8-3ED3-8FB01EEFD6ED}"/>
              </a:ext>
            </a:extLst>
          </p:cNvPr>
          <p:cNvSpPr txBox="1"/>
          <p:nvPr/>
        </p:nvSpPr>
        <p:spPr>
          <a:xfrm>
            <a:off x="4548770" y="7924549"/>
            <a:ext cx="114532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5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분야의 전문가들이 모여 글을 쓰다</a:t>
            </a:r>
            <a:endParaRPr lang="en-US" altLang="ko-KR" sz="3600" dirty="0"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3600" dirty="0"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pic>
        <p:nvPicPr>
          <p:cNvPr id="17" name="Picture 2" descr="알쓸신잡 (알아두면 쓸데없는 신비한 잡학사전) 1화 | TVING">
            <a:extLst>
              <a:ext uri="{FF2B5EF4-FFF2-40B4-BE49-F238E27FC236}">
                <a16:creationId xmlns:a16="http://schemas.microsoft.com/office/drawing/2014/main" id="{C32E13AC-7A6C-9036-BF3A-5FECA6C0D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713" y="1823842"/>
            <a:ext cx="9999164" cy="562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8CC0B5-5FCC-8289-73BA-627C0956E21D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3651977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289902-4752-E7F6-243B-0F46309A0A3F}"/>
              </a:ext>
            </a:extLst>
          </p:cNvPr>
          <p:cNvSpPr txBox="1"/>
          <p:nvPr/>
        </p:nvSpPr>
        <p:spPr>
          <a:xfrm>
            <a:off x="810790" y="4173148"/>
            <a:ext cx="17401009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5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II. Data</a:t>
            </a:r>
            <a:endParaRPr lang="ko-KR" altLang="en-US" sz="95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869257-4ABD-ACD5-A12A-00C31DAEE32B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813786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D662B-2CA5-E917-DD0A-D9F40ED47B7A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 - 2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62B7DE-E943-9BDB-D918-7171607ADE0E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10</a:t>
            </a:r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후보 조사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문틴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한국수필작가회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한국수필가협회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브런치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한국산문작가협회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대표에세이 문학회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재미수필문학가협회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에세이 </a:t>
            </a:r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아카데미아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문학광장</a:t>
            </a:r>
            <a:r>
              <a:rPr lang="en-US" altLang="ko-KR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</a:p>
          <a:p>
            <a:pPr algn="ctr"/>
            <a:r>
              <a:rPr lang="ko-KR" altLang="en-US" sz="21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언론별</a:t>
            </a:r>
            <a:r>
              <a:rPr lang="ko-KR" altLang="en-US" sz="21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신춘문예 수상작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C9B13E-47F9-5045-6A4A-654E0DC35328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정성평가 진행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무작위 글 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20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정독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현대성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다양성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완성도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예술성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endParaRPr lang="ko-KR" altLang="en-US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4FC3C0C-9040-E6BC-2CC0-EF145291C122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2</a:t>
            </a:r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개 선정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브런치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문학광장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8EAC35-99CC-7490-7EE7-7CBD08E86D34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2656833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그룹 1017"/>
          <p:cNvGrpSpPr/>
          <p:nvPr/>
        </p:nvGrpSpPr>
        <p:grpSpPr>
          <a:xfrm>
            <a:off x="0" y="0"/>
            <a:ext cx="886991" cy="10285714"/>
            <a:chOff x="0" y="0"/>
            <a:chExt cx="886991" cy="10285714"/>
          </a:xfrm>
        </p:grpSpPr>
        <p:pic>
          <p:nvPicPr>
            <p:cNvPr id="55" name="Object 5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886991" cy="10285714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D662B-2CA5-E917-DD0A-D9F40ED47B7A}"/>
              </a:ext>
            </a:extLst>
          </p:cNvPr>
          <p:cNvSpPr txBox="1"/>
          <p:nvPr/>
        </p:nvSpPr>
        <p:spPr>
          <a:xfrm>
            <a:off x="886991" y="147335"/>
            <a:ext cx="1740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33333"/>
                </a:solidFill>
                <a:latin typeface="Georgia Pro Cond" panose="020B0604020202020204" pitchFamily="18" charset="0"/>
                <a:ea typeface="Black Han Sans" pitchFamily="2" charset="-127"/>
              </a:rPr>
              <a:t>Concept - 2</a:t>
            </a:r>
            <a:endParaRPr lang="ko-KR" altLang="en-US" sz="7200" b="1" dirty="0">
              <a:solidFill>
                <a:srgbClr val="333333"/>
              </a:solidFill>
              <a:latin typeface="Georgia Pro Cond" panose="020B0604020202020204" pitchFamily="18" charset="0"/>
              <a:ea typeface="Black Han Sans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62B7DE-E943-9BDB-D918-7171607ADE0E}"/>
              </a:ext>
            </a:extLst>
          </p:cNvPr>
          <p:cNvSpPr/>
          <p:nvPr/>
        </p:nvSpPr>
        <p:spPr>
          <a:xfrm>
            <a:off x="1600200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테마별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여행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예술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교육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사랑</a:t>
            </a:r>
            <a:r>
              <a:rPr lang="en-US" altLang="ko-KR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, </a:t>
            </a:r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철학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C9B13E-47F9-5045-6A4A-654E0DC35328}"/>
              </a:ext>
            </a:extLst>
          </p:cNvPr>
          <p:cNvSpPr/>
          <p:nvPr/>
        </p:nvSpPr>
        <p:spPr>
          <a:xfrm>
            <a:off x="7399888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키워드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sz="3600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marL="285750" indent="-285750" algn="ctr"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해당 키워드를 갖는 글 </a:t>
            </a:r>
            <a:r>
              <a:rPr lang="ko-KR" altLang="en-US" sz="2500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ko-KR" altLang="en-US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4FC3C0C-9040-E6BC-2CC0-EF145291C122}"/>
              </a:ext>
            </a:extLst>
          </p:cNvPr>
          <p:cNvSpPr/>
          <p:nvPr/>
        </p:nvSpPr>
        <p:spPr>
          <a:xfrm>
            <a:off x="13199577" y="2491992"/>
            <a:ext cx="4590841" cy="554710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저자 </a:t>
            </a:r>
            <a:r>
              <a:rPr lang="ko-KR" altLang="en-US" sz="3600" b="1" dirty="0" err="1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크롤링</a:t>
            </a:r>
            <a:endParaRPr lang="en-US" altLang="ko-KR" b="1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작문성이 높은 작가의 작품은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계속 훌륭할 것이라는 전제하에</a:t>
            </a:r>
            <a:endParaRPr lang="en-US" altLang="ko-KR" sz="2500" dirty="0">
              <a:solidFill>
                <a:schemeClr val="tx1"/>
              </a:solidFill>
              <a:latin typeface="Noto Sans KR Light" panose="020B0300000000000000" pitchFamily="50" charset="-127"/>
              <a:ea typeface="Noto Sans KR Light" panose="020B0300000000000000" pitchFamily="50" charset="-127"/>
            </a:endParaRPr>
          </a:p>
          <a:p>
            <a:pPr algn="ctr"/>
            <a:r>
              <a:rPr lang="ko-KR" altLang="en-US" sz="2500" dirty="0">
                <a:solidFill>
                  <a:schemeClr val="tx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뛰어난 저자들을 미리 선별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CF8CF9-C779-2822-FC62-3CD9CC167270}"/>
              </a:ext>
            </a:extLst>
          </p:cNvPr>
          <p:cNvSpPr txBox="1"/>
          <p:nvPr/>
        </p:nvSpPr>
        <p:spPr>
          <a:xfrm rot="16200000">
            <a:off x="-2020349" y="4333532"/>
            <a:ext cx="492769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Noto Sans KR Light" panose="020B0300000000000000" pitchFamily="50" charset="-127"/>
                <a:ea typeface="Noto Sans KR Light" panose="020B0300000000000000" pitchFamily="50" charset="-127"/>
              </a:rPr>
              <a:t>AI X BOOKATHON</a:t>
            </a:r>
          </a:p>
        </p:txBody>
      </p:sp>
    </p:spTree>
    <p:extLst>
      <p:ext uri="{BB962C8B-B14F-4D97-AF65-F5344CB8AC3E}">
        <p14:creationId xmlns:p14="http://schemas.microsoft.com/office/powerpoint/2010/main" val="1626124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2080</TotalTime>
  <Words>2192</Words>
  <Application>Microsoft Office PowerPoint</Application>
  <PresentationFormat>사용자 지정</PresentationFormat>
  <Paragraphs>417</Paragraphs>
  <Slides>34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4" baseType="lpstr">
      <vt:lpstr>Georgia Pro Cond</vt:lpstr>
      <vt:lpstr>맑은 고딕</vt:lpstr>
      <vt:lpstr>Consolas</vt:lpstr>
      <vt:lpstr>Calibri</vt:lpstr>
      <vt:lpstr>Noto Sans KR Light</vt:lpstr>
      <vt:lpstr>Arial Unicode MS</vt:lpstr>
      <vt:lpstr>Abadi</vt:lpstr>
      <vt:lpstr>Arial</vt:lpstr>
      <vt:lpstr>Noto Sans KR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박 지열</cp:lastModifiedBy>
  <cp:revision>111</cp:revision>
  <dcterms:created xsi:type="dcterms:W3CDTF">2023-01-17T18:48:14Z</dcterms:created>
  <dcterms:modified xsi:type="dcterms:W3CDTF">2023-01-19T02:53:19Z</dcterms:modified>
  <cp:contentStatus/>
</cp:coreProperties>
</file>